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76" r:id="rId2"/>
    <p:sldMasterId id="2147483660" r:id="rId3"/>
    <p:sldMasterId id="2147483691" r:id="rId4"/>
  </p:sldMasterIdLst>
  <p:sldIdLst>
    <p:sldId id="256" r:id="rId5"/>
    <p:sldId id="259" r:id="rId6"/>
    <p:sldId id="260" r:id="rId7"/>
    <p:sldId id="269" r:id="rId8"/>
    <p:sldId id="270" r:id="rId9"/>
    <p:sldId id="279" r:id="rId10"/>
    <p:sldId id="274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CB"/>
    <a:srgbClr val="6E6E6E"/>
    <a:srgbClr val="0091D2"/>
    <a:srgbClr val="6E6E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9" d="100"/>
          <a:sy n="59" d="100"/>
        </p:scale>
        <p:origin x="-3920" y="-2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E14931-81E6-064A-B95B-5DB077A8A8F1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DD275555-10D6-3748-BE3E-944985762321}">
      <dgm:prSet phldrT="[Text]"/>
      <dgm:spPr/>
      <dgm:t>
        <a:bodyPr/>
        <a:lstStyle/>
        <a:p>
          <a:r>
            <a:rPr lang="en-US" dirty="0" smtClean="0"/>
            <a:t>Establish needs (how will funds be used)</a:t>
          </a:r>
          <a:endParaRPr lang="en-US" dirty="0"/>
        </a:p>
      </dgm:t>
    </dgm:pt>
    <dgm:pt modelId="{BF15E28D-EF13-3442-B2E3-9AA821FEB165}" type="parTrans" cxnId="{AE804B6D-9C7F-114A-A65E-2AE5697DB068}">
      <dgm:prSet/>
      <dgm:spPr/>
      <dgm:t>
        <a:bodyPr/>
        <a:lstStyle/>
        <a:p>
          <a:endParaRPr lang="en-US"/>
        </a:p>
      </dgm:t>
    </dgm:pt>
    <dgm:pt modelId="{4FD2FDCF-031F-594A-8587-B5F748ACAA77}" type="sibTrans" cxnId="{AE804B6D-9C7F-114A-A65E-2AE5697DB068}">
      <dgm:prSet/>
      <dgm:spPr/>
      <dgm:t>
        <a:bodyPr/>
        <a:lstStyle/>
        <a:p>
          <a:endParaRPr lang="en-US"/>
        </a:p>
      </dgm:t>
    </dgm:pt>
    <dgm:pt modelId="{A99B3340-7756-D54C-9179-2223E9DAB2AC}">
      <dgm:prSet phldrT="[Text]"/>
      <dgm:spPr/>
      <dgm:t>
        <a:bodyPr/>
        <a:lstStyle/>
        <a:p>
          <a:r>
            <a:rPr lang="en-US" dirty="0" smtClean="0"/>
            <a:t>Set objectives and budget (target amounts of funds and when)</a:t>
          </a:r>
          <a:endParaRPr lang="en-US" dirty="0"/>
        </a:p>
      </dgm:t>
    </dgm:pt>
    <dgm:pt modelId="{BDF4963A-7314-0045-8E88-53A3ED21E177}" type="parTrans" cxnId="{46C3166C-CA8F-AC45-9903-72C3226C062D}">
      <dgm:prSet/>
      <dgm:spPr/>
      <dgm:t>
        <a:bodyPr/>
        <a:lstStyle/>
        <a:p>
          <a:endParaRPr lang="en-US"/>
        </a:p>
      </dgm:t>
    </dgm:pt>
    <dgm:pt modelId="{830042D6-372A-1646-A334-194D47129FBE}" type="sibTrans" cxnId="{46C3166C-CA8F-AC45-9903-72C3226C062D}">
      <dgm:prSet/>
      <dgm:spPr/>
      <dgm:t>
        <a:bodyPr/>
        <a:lstStyle/>
        <a:p>
          <a:endParaRPr lang="en-US"/>
        </a:p>
      </dgm:t>
    </dgm:pt>
    <dgm:pt modelId="{58B933E2-590B-B24B-8E7D-81263869453F}">
      <dgm:prSet phldrT="[Text]"/>
      <dgm:spPr/>
      <dgm:t>
        <a:bodyPr/>
        <a:lstStyle/>
        <a:p>
          <a:r>
            <a:rPr lang="en-US" dirty="0" smtClean="0"/>
            <a:t>Develop strategies</a:t>
          </a:r>
          <a:endParaRPr lang="en-US" dirty="0"/>
        </a:p>
      </dgm:t>
    </dgm:pt>
    <dgm:pt modelId="{F2EFF883-0C5B-084C-9CDB-C3B9DC2497FD}" type="parTrans" cxnId="{E92CD6F8-9990-2346-BB9E-43BB828A5471}">
      <dgm:prSet/>
      <dgm:spPr/>
      <dgm:t>
        <a:bodyPr/>
        <a:lstStyle/>
        <a:p>
          <a:endParaRPr lang="en-US"/>
        </a:p>
      </dgm:t>
    </dgm:pt>
    <dgm:pt modelId="{F31658CF-03B1-D043-A883-8CBD0EDBBEB4}" type="sibTrans" cxnId="{E92CD6F8-9990-2346-BB9E-43BB828A5471}">
      <dgm:prSet/>
      <dgm:spPr/>
      <dgm:t>
        <a:bodyPr/>
        <a:lstStyle/>
        <a:p>
          <a:endParaRPr lang="en-US"/>
        </a:p>
      </dgm:t>
    </dgm:pt>
    <dgm:pt modelId="{E43051E0-1E30-834C-BE6E-F9E8B982A1FB}">
      <dgm:prSet phldrT="[Text]"/>
      <dgm:spPr/>
      <dgm:t>
        <a:bodyPr/>
        <a:lstStyle/>
        <a:p>
          <a:r>
            <a:rPr lang="en-US" dirty="0" smtClean="0"/>
            <a:t>Priorities and implement strategies (use action plans)</a:t>
          </a:r>
          <a:endParaRPr lang="en-US" dirty="0"/>
        </a:p>
      </dgm:t>
    </dgm:pt>
    <dgm:pt modelId="{DCA51001-4751-7B43-87A7-80485A972FD8}" type="parTrans" cxnId="{F5A8F127-4FBD-5E42-807A-277118949844}">
      <dgm:prSet/>
      <dgm:spPr/>
      <dgm:t>
        <a:bodyPr/>
        <a:lstStyle/>
        <a:p>
          <a:endParaRPr lang="en-US"/>
        </a:p>
      </dgm:t>
    </dgm:pt>
    <dgm:pt modelId="{B483476C-9B34-5E44-8037-E2856A7FBE48}" type="sibTrans" cxnId="{F5A8F127-4FBD-5E42-807A-277118949844}">
      <dgm:prSet/>
      <dgm:spPr/>
      <dgm:t>
        <a:bodyPr/>
        <a:lstStyle/>
        <a:p>
          <a:endParaRPr lang="en-US"/>
        </a:p>
      </dgm:t>
    </dgm:pt>
    <dgm:pt modelId="{A636F937-D048-BD4A-B5E7-4B34866CAB3C}">
      <dgm:prSet phldrT="[Text]"/>
      <dgm:spPr/>
      <dgm:t>
        <a:bodyPr/>
        <a:lstStyle/>
        <a:p>
          <a:r>
            <a:rPr lang="en-US" dirty="0" smtClean="0"/>
            <a:t>Monitor and adjust (strategies and targets)</a:t>
          </a:r>
          <a:endParaRPr lang="en-US" dirty="0"/>
        </a:p>
      </dgm:t>
    </dgm:pt>
    <dgm:pt modelId="{1A1522A7-06D8-8B4A-B083-42645A5BC5EE}" type="parTrans" cxnId="{FE5BF500-CF80-0F49-B0FE-694DCDD0406E}">
      <dgm:prSet/>
      <dgm:spPr/>
      <dgm:t>
        <a:bodyPr/>
        <a:lstStyle/>
        <a:p>
          <a:endParaRPr lang="en-US"/>
        </a:p>
      </dgm:t>
    </dgm:pt>
    <dgm:pt modelId="{F5B37BC7-4FA9-1B4E-9209-D4A4764F92FB}" type="sibTrans" cxnId="{FE5BF500-CF80-0F49-B0FE-694DCDD0406E}">
      <dgm:prSet/>
      <dgm:spPr/>
      <dgm:t>
        <a:bodyPr/>
        <a:lstStyle/>
        <a:p>
          <a:endParaRPr lang="en-US"/>
        </a:p>
      </dgm:t>
    </dgm:pt>
    <dgm:pt modelId="{B080D134-5D29-2541-BE39-7001E578A861}" type="pres">
      <dgm:prSet presAssocID="{D0E14931-81E6-064A-B95B-5DB077A8A8F1}" presName="Name0" presStyleCnt="0">
        <dgm:presLayoutVars>
          <dgm:dir/>
          <dgm:resizeHandles val="exact"/>
        </dgm:presLayoutVars>
      </dgm:prSet>
      <dgm:spPr/>
    </dgm:pt>
    <dgm:pt modelId="{E666E936-BB25-444F-B51F-42D0680652FA}" type="pres">
      <dgm:prSet presAssocID="{DD275555-10D6-3748-BE3E-94498576232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C276D8-8DBA-1341-BE1E-B10D2051896E}" type="pres">
      <dgm:prSet presAssocID="{4FD2FDCF-031F-594A-8587-B5F748ACAA77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341FE07-7197-2644-86BD-76ABFB679A4C}" type="pres">
      <dgm:prSet presAssocID="{4FD2FDCF-031F-594A-8587-B5F748ACAA7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66612141-E08E-DD4F-9778-D296F0306BBB}" type="pres">
      <dgm:prSet presAssocID="{A99B3340-7756-D54C-9179-2223E9DAB2A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2DE00-0880-994F-896B-728F7EE660A8}" type="pres">
      <dgm:prSet presAssocID="{830042D6-372A-1646-A334-194D47129FB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EC9EC80-5097-9642-8716-023BB307B905}" type="pres">
      <dgm:prSet presAssocID="{830042D6-372A-1646-A334-194D47129FB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26218951-D976-2E4D-81F1-1BD707C0B360}" type="pres">
      <dgm:prSet presAssocID="{58B933E2-590B-B24B-8E7D-81263869453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0971D9-CDE3-4847-9906-12ACC26CCE43}" type="pres">
      <dgm:prSet presAssocID="{F31658CF-03B1-D043-A883-8CBD0EDBBEB4}" presName="sibTrans" presStyleLbl="sibTrans2D1" presStyleIdx="2" presStyleCnt="4"/>
      <dgm:spPr/>
      <dgm:t>
        <a:bodyPr/>
        <a:lstStyle/>
        <a:p>
          <a:endParaRPr lang="en-US"/>
        </a:p>
      </dgm:t>
    </dgm:pt>
    <dgm:pt modelId="{4E9562CC-3646-ED45-9308-C603A5F54571}" type="pres">
      <dgm:prSet presAssocID="{F31658CF-03B1-D043-A883-8CBD0EDBBEB4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E8FBDEEC-203B-8940-98F0-B8B46B33FE0C}" type="pres">
      <dgm:prSet presAssocID="{E43051E0-1E30-834C-BE6E-F9E8B982A1F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EE0BA-D52F-B147-9DDB-21925E87CFA4}" type="pres">
      <dgm:prSet presAssocID="{B483476C-9B34-5E44-8037-E2856A7FBE48}" presName="sibTrans" presStyleLbl="sibTrans2D1" presStyleIdx="3" presStyleCnt="4"/>
      <dgm:spPr/>
      <dgm:t>
        <a:bodyPr/>
        <a:lstStyle/>
        <a:p>
          <a:endParaRPr lang="en-US"/>
        </a:p>
      </dgm:t>
    </dgm:pt>
    <dgm:pt modelId="{18AB9BDE-FE6F-A64C-BBB0-FD0525E8E7F1}" type="pres">
      <dgm:prSet presAssocID="{B483476C-9B34-5E44-8037-E2856A7FBE48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6DD321DC-C9B9-4F47-8D46-AD86B988AFA2}" type="pres">
      <dgm:prSet presAssocID="{A636F937-D048-BD4A-B5E7-4B34866CAB3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88F7B7-1723-304D-B841-96FAA5BDC8BC}" type="presOf" srcId="{D0E14931-81E6-064A-B95B-5DB077A8A8F1}" destId="{B080D134-5D29-2541-BE39-7001E578A861}" srcOrd="0" destOrd="0" presId="urn:microsoft.com/office/officeart/2005/8/layout/process1"/>
    <dgm:cxn modelId="{B57FD7FF-1438-1446-BDA8-A168987ABD51}" type="presOf" srcId="{A636F937-D048-BD4A-B5E7-4B34866CAB3C}" destId="{6DD321DC-C9B9-4F47-8D46-AD86B988AFA2}" srcOrd="0" destOrd="0" presId="urn:microsoft.com/office/officeart/2005/8/layout/process1"/>
    <dgm:cxn modelId="{C01A329F-CE7C-3C4C-B682-6BACF59F3D0C}" type="presOf" srcId="{58B933E2-590B-B24B-8E7D-81263869453F}" destId="{26218951-D976-2E4D-81F1-1BD707C0B360}" srcOrd="0" destOrd="0" presId="urn:microsoft.com/office/officeart/2005/8/layout/process1"/>
    <dgm:cxn modelId="{882A4629-643B-F54C-A4C2-75BC748B9320}" type="presOf" srcId="{F31658CF-03B1-D043-A883-8CBD0EDBBEB4}" destId="{4E9562CC-3646-ED45-9308-C603A5F54571}" srcOrd="1" destOrd="0" presId="urn:microsoft.com/office/officeart/2005/8/layout/process1"/>
    <dgm:cxn modelId="{7F81A113-9CFA-854F-8FE8-5F5CE9440095}" type="presOf" srcId="{DD275555-10D6-3748-BE3E-944985762321}" destId="{E666E936-BB25-444F-B51F-42D0680652FA}" srcOrd="0" destOrd="0" presId="urn:microsoft.com/office/officeart/2005/8/layout/process1"/>
    <dgm:cxn modelId="{0EFE6558-8A07-F748-B260-50271EF869EA}" type="presOf" srcId="{F31658CF-03B1-D043-A883-8CBD0EDBBEB4}" destId="{D60971D9-CDE3-4847-9906-12ACC26CCE43}" srcOrd="0" destOrd="0" presId="urn:microsoft.com/office/officeart/2005/8/layout/process1"/>
    <dgm:cxn modelId="{D79FF3FE-0EED-1543-BC1C-6CA2180FF8E5}" type="presOf" srcId="{B483476C-9B34-5E44-8037-E2856A7FBE48}" destId="{18AB9BDE-FE6F-A64C-BBB0-FD0525E8E7F1}" srcOrd="1" destOrd="0" presId="urn:microsoft.com/office/officeart/2005/8/layout/process1"/>
    <dgm:cxn modelId="{5A144BFD-9187-B74D-A964-4AA39512C35D}" type="presOf" srcId="{B483476C-9B34-5E44-8037-E2856A7FBE48}" destId="{1E5EE0BA-D52F-B147-9DDB-21925E87CFA4}" srcOrd="0" destOrd="0" presId="urn:microsoft.com/office/officeart/2005/8/layout/process1"/>
    <dgm:cxn modelId="{E92CD6F8-9990-2346-BB9E-43BB828A5471}" srcId="{D0E14931-81E6-064A-B95B-5DB077A8A8F1}" destId="{58B933E2-590B-B24B-8E7D-81263869453F}" srcOrd="2" destOrd="0" parTransId="{F2EFF883-0C5B-084C-9CDB-C3B9DC2497FD}" sibTransId="{F31658CF-03B1-D043-A883-8CBD0EDBBEB4}"/>
    <dgm:cxn modelId="{AE804B6D-9C7F-114A-A65E-2AE5697DB068}" srcId="{D0E14931-81E6-064A-B95B-5DB077A8A8F1}" destId="{DD275555-10D6-3748-BE3E-944985762321}" srcOrd="0" destOrd="0" parTransId="{BF15E28D-EF13-3442-B2E3-9AA821FEB165}" sibTransId="{4FD2FDCF-031F-594A-8587-B5F748ACAA77}"/>
    <dgm:cxn modelId="{7EC47F1F-73E6-0444-A937-79E330502436}" type="presOf" srcId="{830042D6-372A-1646-A334-194D47129FBE}" destId="{6432DE00-0880-994F-896B-728F7EE660A8}" srcOrd="0" destOrd="0" presId="urn:microsoft.com/office/officeart/2005/8/layout/process1"/>
    <dgm:cxn modelId="{8C2BF558-C065-F348-8F13-F8736E3AED73}" type="presOf" srcId="{4FD2FDCF-031F-594A-8587-B5F748ACAA77}" destId="{43C276D8-8DBA-1341-BE1E-B10D2051896E}" srcOrd="0" destOrd="0" presId="urn:microsoft.com/office/officeart/2005/8/layout/process1"/>
    <dgm:cxn modelId="{46C3166C-CA8F-AC45-9903-72C3226C062D}" srcId="{D0E14931-81E6-064A-B95B-5DB077A8A8F1}" destId="{A99B3340-7756-D54C-9179-2223E9DAB2AC}" srcOrd="1" destOrd="0" parTransId="{BDF4963A-7314-0045-8E88-53A3ED21E177}" sibTransId="{830042D6-372A-1646-A334-194D47129FBE}"/>
    <dgm:cxn modelId="{98637D1A-FDAF-4B4B-8F08-7F041376705C}" type="presOf" srcId="{A99B3340-7756-D54C-9179-2223E9DAB2AC}" destId="{66612141-E08E-DD4F-9778-D296F0306BBB}" srcOrd="0" destOrd="0" presId="urn:microsoft.com/office/officeart/2005/8/layout/process1"/>
    <dgm:cxn modelId="{F5A8F127-4FBD-5E42-807A-277118949844}" srcId="{D0E14931-81E6-064A-B95B-5DB077A8A8F1}" destId="{E43051E0-1E30-834C-BE6E-F9E8B982A1FB}" srcOrd="3" destOrd="0" parTransId="{DCA51001-4751-7B43-87A7-80485A972FD8}" sibTransId="{B483476C-9B34-5E44-8037-E2856A7FBE48}"/>
    <dgm:cxn modelId="{531DFD0E-34CE-FC40-9353-C5A81BD7B422}" type="presOf" srcId="{830042D6-372A-1646-A334-194D47129FBE}" destId="{2EC9EC80-5097-9642-8716-023BB307B905}" srcOrd="1" destOrd="0" presId="urn:microsoft.com/office/officeart/2005/8/layout/process1"/>
    <dgm:cxn modelId="{3943D7DF-7514-2845-B40C-E4B25EEEF7F3}" type="presOf" srcId="{4FD2FDCF-031F-594A-8587-B5F748ACAA77}" destId="{3341FE07-7197-2644-86BD-76ABFB679A4C}" srcOrd="1" destOrd="0" presId="urn:microsoft.com/office/officeart/2005/8/layout/process1"/>
    <dgm:cxn modelId="{4411CD68-5ECE-3A42-A590-9935DEBF0B1B}" type="presOf" srcId="{E43051E0-1E30-834C-BE6E-F9E8B982A1FB}" destId="{E8FBDEEC-203B-8940-98F0-B8B46B33FE0C}" srcOrd="0" destOrd="0" presId="urn:microsoft.com/office/officeart/2005/8/layout/process1"/>
    <dgm:cxn modelId="{FE5BF500-CF80-0F49-B0FE-694DCDD0406E}" srcId="{D0E14931-81E6-064A-B95B-5DB077A8A8F1}" destId="{A636F937-D048-BD4A-B5E7-4B34866CAB3C}" srcOrd="4" destOrd="0" parTransId="{1A1522A7-06D8-8B4A-B083-42645A5BC5EE}" sibTransId="{F5B37BC7-4FA9-1B4E-9209-D4A4764F92FB}"/>
    <dgm:cxn modelId="{0EADA228-4306-0540-8408-6CCF9685E68A}" type="presParOf" srcId="{B080D134-5D29-2541-BE39-7001E578A861}" destId="{E666E936-BB25-444F-B51F-42D0680652FA}" srcOrd="0" destOrd="0" presId="urn:microsoft.com/office/officeart/2005/8/layout/process1"/>
    <dgm:cxn modelId="{F15C5706-7AF3-B947-AFCC-9B73E0BE4A26}" type="presParOf" srcId="{B080D134-5D29-2541-BE39-7001E578A861}" destId="{43C276D8-8DBA-1341-BE1E-B10D2051896E}" srcOrd="1" destOrd="0" presId="urn:microsoft.com/office/officeart/2005/8/layout/process1"/>
    <dgm:cxn modelId="{0BC923F5-2CEB-EB48-8FEB-19434E1B2644}" type="presParOf" srcId="{43C276D8-8DBA-1341-BE1E-B10D2051896E}" destId="{3341FE07-7197-2644-86BD-76ABFB679A4C}" srcOrd="0" destOrd="0" presId="urn:microsoft.com/office/officeart/2005/8/layout/process1"/>
    <dgm:cxn modelId="{B21B0C0B-AB45-9042-B2A2-8A7B175A0592}" type="presParOf" srcId="{B080D134-5D29-2541-BE39-7001E578A861}" destId="{66612141-E08E-DD4F-9778-D296F0306BBB}" srcOrd="2" destOrd="0" presId="urn:microsoft.com/office/officeart/2005/8/layout/process1"/>
    <dgm:cxn modelId="{D3D59CB3-34CD-AE44-81CF-4E978E56B987}" type="presParOf" srcId="{B080D134-5D29-2541-BE39-7001E578A861}" destId="{6432DE00-0880-994F-896B-728F7EE660A8}" srcOrd="3" destOrd="0" presId="urn:microsoft.com/office/officeart/2005/8/layout/process1"/>
    <dgm:cxn modelId="{E5A74DCB-9388-1F49-894E-D42BC98CA41E}" type="presParOf" srcId="{6432DE00-0880-994F-896B-728F7EE660A8}" destId="{2EC9EC80-5097-9642-8716-023BB307B905}" srcOrd="0" destOrd="0" presId="urn:microsoft.com/office/officeart/2005/8/layout/process1"/>
    <dgm:cxn modelId="{19551757-8615-1C40-AC9F-BD28CF2364D0}" type="presParOf" srcId="{B080D134-5D29-2541-BE39-7001E578A861}" destId="{26218951-D976-2E4D-81F1-1BD707C0B360}" srcOrd="4" destOrd="0" presId="urn:microsoft.com/office/officeart/2005/8/layout/process1"/>
    <dgm:cxn modelId="{A663584B-E5EA-8949-B200-5E34B3DF2352}" type="presParOf" srcId="{B080D134-5D29-2541-BE39-7001E578A861}" destId="{D60971D9-CDE3-4847-9906-12ACC26CCE43}" srcOrd="5" destOrd="0" presId="urn:microsoft.com/office/officeart/2005/8/layout/process1"/>
    <dgm:cxn modelId="{2135BE1E-DB83-2D46-BA09-0C8E64055C5A}" type="presParOf" srcId="{D60971D9-CDE3-4847-9906-12ACC26CCE43}" destId="{4E9562CC-3646-ED45-9308-C603A5F54571}" srcOrd="0" destOrd="0" presId="urn:microsoft.com/office/officeart/2005/8/layout/process1"/>
    <dgm:cxn modelId="{2C73CDB4-7631-2049-BB4E-BEA4D0F32BEC}" type="presParOf" srcId="{B080D134-5D29-2541-BE39-7001E578A861}" destId="{E8FBDEEC-203B-8940-98F0-B8B46B33FE0C}" srcOrd="6" destOrd="0" presId="urn:microsoft.com/office/officeart/2005/8/layout/process1"/>
    <dgm:cxn modelId="{B75FE550-95DE-C743-9CCD-9D44199DD6D5}" type="presParOf" srcId="{B080D134-5D29-2541-BE39-7001E578A861}" destId="{1E5EE0BA-D52F-B147-9DDB-21925E87CFA4}" srcOrd="7" destOrd="0" presId="urn:microsoft.com/office/officeart/2005/8/layout/process1"/>
    <dgm:cxn modelId="{D4941EDC-E543-2949-9873-8CCFBE5A10BD}" type="presParOf" srcId="{1E5EE0BA-D52F-B147-9DDB-21925E87CFA4}" destId="{18AB9BDE-FE6F-A64C-BBB0-FD0525E8E7F1}" srcOrd="0" destOrd="0" presId="urn:microsoft.com/office/officeart/2005/8/layout/process1"/>
    <dgm:cxn modelId="{97ABBD2D-1611-F441-84F6-22BF7C109DC6}" type="presParOf" srcId="{B080D134-5D29-2541-BE39-7001E578A861}" destId="{6DD321DC-C9B9-4F47-8D46-AD86B988AFA2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66E936-BB25-444F-B51F-42D0680652FA}">
      <dsp:nvSpPr>
        <dsp:cNvPr id="0" name=""/>
        <dsp:cNvSpPr/>
      </dsp:nvSpPr>
      <dsp:spPr>
        <a:xfrm>
          <a:off x="4961" y="99537"/>
          <a:ext cx="1537958" cy="1225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Establish needs (how will funds be used)</a:t>
          </a:r>
          <a:endParaRPr lang="en-US" sz="1500" kern="1200" dirty="0"/>
        </a:p>
      </dsp:txBody>
      <dsp:txXfrm>
        <a:off x="40856" y="135432"/>
        <a:ext cx="1466168" cy="1153770"/>
      </dsp:txXfrm>
    </dsp:sp>
    <dsp:sp modelId="{43C276D8-8DBA-1341-BE1E-B10D2051896E}">
      <dsp:nvSpPr>
        <dsp:cNvPr id="0" name=""/>
        <dsp:cNvSpPr/>
      </dsp:nvSpPr>
      <dsp:spPr>
        <a:xfrm>
          <a:off x="1696715" y="521610"/>
          <a:ext cx="326047" cy="381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696715" y="597893"/>
        <a:ext cx="228233" cy="228847"/>
      </dsp:txXfrm>
    </dsp:sp>
    <dsp:sp modelId="{66612141-E08E-DD4F-9778-D296F0306BBB}">
      <dsp:nvSpPr>
        <dsp:cNvPr id="0" name=""/>
        <dsp:cNvSpPr/>
      </dsp:nvSpPr>
      <dsp:spPr>
        <a:xfrm>
          <a:off x="2158102" y="99537"/>
          <a:ext cx="1537958" cy="1225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Set objectives and budget (target amounts of funds and when)</a:t>
          </a:r>
          <a:endParaRPr lang="en-US" sz="1500" kern="1200" dirty="0"/>
        </a:p>
      </dsp:txBody>
      <dsp:txXfrm>
        <a:off x="2193997" y="135432"/>
        <a:ext cx="1466168" cy="1153770"/>
      </dsp:txXfrm>
    </dsp:sp>
    <dsp:sp modelId="{6432DE00-0880-994F-896B-728F7EE660A8}">
      <dsp:nvSpPr>
        <dsp:cNvPr id="0" name=""/>
        <dsp:cNvSpPr/>
      </dsp:nvSpPr>
      <dsp:spPr>
        <a:xfrm>
          <a:off x="3849857" y="521610"/>
          <a:ext cx="326047" cy="381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849857" y="597893"/>
        <a:ext cx="228233" cy="228847"/>
      </dsp:txXfrm>
    </dsp:sp>
    <dsp:sp modelId="{26218951-D976-2E4D-81F1-1BD707C0B360}">
      <dsp:nvSpPr>
        <dsp:cNvPr id="0" name=""/>
        <dsp:cNvSpPr/>
      </dsp:nvSpPr>
      <dsp:spPr>
        <a:xfrm>
          <a:off x="4311244" y="99537"/>
          <a:ext cx="1537958" cy="1225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Develop strategies</a:t>
          </a:r>
          <a:endParaRPr lang="en-US" sz="1500" kern="1200" dirty="0"/>
        </a:p>
      </dsp:txBody>
      <dsp:txXfrm>
        <a:off x="4347139" y="135432"/>
        <a:ext cx="1466168" cy="1153770"/>
      </dsp:txXfrm>
    </dsp:sp>
    <dsp:sp modelId="{D60971D9-CDE3-4847-9906-12ACC26CCE43}">
      <dsp:nvSpPr>
        <dsp:cNvPr id="0" name=""/>
        <dsp:cNvSpPr/>
      </dsp:nvSpPr>
      <dsp:spPr>
        <a:xfrm>
          <a:off x="6002999" y="521610"/>
          <a:ext cx="326047" cy="381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002999" y="597893"/>
        <a:ext cx="228233" cy="228847"/>
      </dsp:txXfrm>
    </dsp:sp>
    <dsp:sp modelId="{E8FBDEEC-203B-8940-98F0-B8B46B33FE0C}">
      <dsp:nvSpPr>
        <dsp:cNvPr id="0" name=""/>
        <dsp:cNvSpPr/>
      </dsp:nvSpPr>
      <dsp:spPr>
        <a:xfrm>
          <a:off x="6464386" y="99537"/>
          <a:ext cx="1537958" cy="1225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Priorities and implement strategies (use action plans)</a:t>
          </a:r>
          <a:endParaRPr lang="en-US" sz="1500" kern="1200" dirty="0"/>
        </a:p>
      </dsp:txBody>
      <dsp:txXfrm>
        <a:off x="6500281" y="135432"/>
        <a:ext cx="1466168" cy="1153770"/>
      </dsp:txXfrm>
    </dsp:sp>
    <dsp:sp modelId="{1E5EE0BA-D52F-B147-9DDB-21925E87CFA4}">
      <dsp:nvSpPr>
        <dsp:cNvPr id="0" name=""/>
        <dsp:cNvSpPr/>
      </dsp:nvSpPr>
      <dsp:spPr>
        <a:xfrm>
          <a:off x="8156140" y="521610"/>
          <a:ext cx="326047" cy="3814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8156140" y="597893"/>
        <a:ext cx="228233" cy="228847"/>
      </dsp:txXfrm>
    </dsp:sp>
    <dsp:sp modelId="{6DD321DC-C9B9-4F47-8D46-AD86B988AFA2}">
      <dsp:nvSpPr>
        <dsp:cNvPr id="0" name=""/>
        <dsp:cNvSpPr/>
      </dsp:nvSpPr>
      <dsp:spPr>
        <a:xfrm>
          <a:off x="8617528" y="99537"/>
          <a:ext cx="1537958" cy="12255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Monitor and adjust (strategies and targets)</a:t>
          </a:r>
          <a:endParaRPr lang="en-US" sz="1500" kern="1200" dirty="0"/>
        </a:p>
      </dsp:txBody>
      <dsp:txXfrm>
        <a:off x="8653423" y="135432"/>
        <a:ext cx="1466168" cy="1153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75016"/>
            <a:ext cx="10515600" cy="1889125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5500" baseline="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PRESENTATION HEADING 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6648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and content fi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3015" y="987425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Picture</a:t>
            </a:r>
            <a:endParaRPr lang="en-AU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1" y="2057400"/>
            <a:ext cx="3932767" cy="3445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7421032" y="987425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725878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658133"/>
            <a:ext cx="10515600" cy="77878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5500">
                <a:solidFill>
                  <a:schemeClr val="bg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HEADING 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719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820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75016"/>
            <a:ext cx="10515600" cy="1889125"/>
          </a:xfrm>
          <a:prstGeom prst="rect">
            <a:avLst/>
          </a:prstGeom>
        </p:spPr>
        <p:txBody>
          <a:bodyPr anchor="b"/>
          <a:lstStyle>
            <a:lvl1pPr algn="ctr">
              <a:defRPr sz="5500" baseline="0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SECTION HEADING </a:t>
            </a:r>
          </a:p>
          <a:p>
            <a:pPr lvl="0"/>
            <a:r>
              <a:rPr lang="en-US" dirty="0" smtClean="0"/>
              <a:t>MYRIAD BOLD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4452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slide with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865414"/>
            <a:ext cx="10515600" cy="1836967"/>
          </a:xfrm>
          <a:prstGeom prst="rect">
            <a:avLst/>
          </a:prstGeom>
        </p:spPr>
        <p:txBody>
          <a:bodyPr anchor="b"/>
          <a:lstStyle>
            <a:lvl1pPr algn="ctr">
              <a:defRPr sz="5500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/>
            </a:lvl2pPr>
          </a:lstStyle>
          <a:p>
            <a:pPr lvl="0"/>
            <a:r>
              <a:rPr lang="en-US" dirty="0" smtClean="0"/>
              <a:t>SECTION HEADING </a:t>
            </a:r>
          </a:p>
          <a:p>
            <a:pPr lvl="0"/>
            <a:r>
              <a:rPr lang="en-US" dirty="0" smtClean="0"/>
              <a:t>MYRIAD BOLD</a:t>
            </a:r>
            <a:endParaRPr lang="en-A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02383"/>
            <a:ext cx="10515600" cy="898069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pPr lvl="0"/>
            <a:r>
              <a:rPr lang="en-US" dirty="0" smtClean="0"/>
              <a:t>SECTION SUB HEADING MYRIAD LIGHT</a:t>
            </a:r>
          </a:p>
        </p:txBody>
      </p:sp>
    </p:spTree>
    <p:extLst>
      <p:ext uri="{BB962C8B-B14F-4D97-AF65-F5344CB8AC3E}">
        <p14:creationId xmlns:p14="http://schemas.microsoft.com/office/powerpoint/2010/main" val="894233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50118"/>
            <a:ext cx="10515600" cy="36814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9647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wo content fiel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6E6E6E"/>
                </a:solidFill>
              </a:defRPr>
            </a:lvl1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948560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 and SmartAr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7" name="SmartArt Placeholder 5"/>
          <p:cNvSpPr>
            <a:spLocks noGrp="1"/>
          </p:cNvSpPr>
          <p:nvPr>
            <p:ph type="dgm" sz="quarter" idx="10"/>
          </p:nvPr>
        </p:nvSpPr>
        <p:spPr>
          <a:xfrm>
            <a:off x="6207028" y="1826079"/>
            <a:ext cx="5176837" cy="3676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AU" sz="2000" kern="1200" dirty="0">
                <a:solidFill>
                  <a:srgbClr val="6E6E6E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6617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56200" cy="367710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6E6E6E"/>
                </a:solidFill>
              </a:defRPr>
            </a:lvl1pPr>
          </a:lstStyle>
          <a:p>
            <a:pPr lvl="0"/>
            <a:r>
              <a:rPr lang="en-US" dirty="0" smtClean="0"/>
              <a:t>Body copy Myriad Light Tennis Grey</a:t>
            </a:r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  <p:sp>
        <p:nvSpPr>
          <p:cNvPr id="8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6207125" y="1825625"/>
            <a:ext cx="5176838" cy="3676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AU" sz="2000" kern="1200" dirty="0">
                <a:solidFill>
                  <a:srgbClr val="6E6E6E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2710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image fi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717" y="987426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Picture</a:t>
            </a:r>
            <a:endParaRPr lang="en-AU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0319" y="2057400"/>
            <a:ext cx="3932767" cy="3445329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40319" y="987426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73952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body copy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0319" y="2057400"/>
            <a:ext cx="3932767" cy="3445329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600">
                <a:solidFill>
                  <a:srgbClr val="6E6E6E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Body copy Myriad Light – Tennis Grey</a:t>
            </a:r>
            <a:endParaRPr lang="en-AU" dirty="0" smtClean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717" y="987426"/>
            <a:ext cx="6172200" cy="45153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z="2000" dirty="0" smtClean="0">
                <a:solidFill>
                  <a:srgbClr val="4F514A"/>
                </a:solidFill>
                <a:latin typeface="Myriad Pro Light"/>
                <a:cs typeface="Myriad Pro Light"/>
              </a:rPr>
              <a:t>Insert clipart</a:t>
            </a:r>
            <a:endParaRPr lang="en-AU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40319" y="987426"/>
            <a:ext cx="3934886" cy="1069974"/>
          </a:xfrm>
          <a:prstGeom prst="rect">
            <a:avLst/>
          </a:prstGeom>
        </p:spPr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>
                <a:solidFill>
                  <a:srgbClr val="0091D2"/>
                </a:solidFill>
              </a:defRPr>
            </a:lvl1pPr>
          </a:lstStyle>
          <a:p>
            <a:r>
              <a:rPr lang="en-US" sz="2700" b="1" dirty="0" smtClean="0">
                <a:solidFill>
                  <a:srgbClr val="007CBD"/>
                </a:solidFill>
                <a:latin typeface="Myriad Pro"/>
                <a:cs typeface="Myriad Pro"/>
              </a:rPr>
              <a:t>INTERNAL SUB HEADING MYRIAD BOLD</a:t>
            </a:r>
            <a:endParaRPr lang="en-US" sz="2700" b="1" dirty="0">
              <a:solidFill>
                <a:srgbClr val="007CBD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331545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theme" Target="../theme/theme3.xml"/><Relationship Id="rId9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09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96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95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933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3" r:id="rId2"/>
    <p:sldLayoutId id="2147483706" r:id="rId3"/>
    <p:sldLayoutId id="2147483707" r:id="rId4"/>
    <p:sldLayoutId id="2147483675" r:id="rId5"/>
    <p:sldLayoutId id="2147483694" r:id="rId6"/>
    <p:sldLayoutId id="2147483689" r:id="rId7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52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7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ttp://www.clubhelp.org.au/fundraising/fundraising-activities" TargetMode="External"/><Relationship Id="rId4" Type="http://schemas.openxmlformats.org/officeDocument/2006/relationships/hyperlink" Target="mailto:http://howtofundraise.com.au" TargetMode="External"/><Relationship Id="rId5" Type="http://schemas.openxmlformats.org/officeDocument/2006/relationships/hyperlink" Target="mailto:http://www.fundingcentre.com.au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mailto:http://www.tennis.com.au/wp-content/uploads/2010/08/Sponsorship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ttp://sportscommunity.com.au/resources/6-digital-communication/" TargetMode="External"/><Relationship Id="rId4" Type="http://schemas.openxmlformats.org/officeDocument/2006/relationships/hyperlink" Target="mailto:http://sportscommunity.com.au/resources/top-9-content-creation-tips-for-sports-clubs/" TargetMode="External"/><Relationship Id="rId5" Type="http://schemas.openxmlformats.org/officeDocument/2006/relationships/hyperlink" Target="mailto:http://www.clubhelp.org.au/marketing/using-media" TargetMode="External"/><Relationship Id="rId6" Type="http://schemas.openxmlformats.org/officeDocument/2006/relationships/hyperlink" Target="mailto:http://www.clubhelp.org.au/marketing/developing-marketing-plan" TargetMode="External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tennis.com.au/wp-content/uploads/2010/08/Events-Media-and-Marketing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CLUB MANAGEMENT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385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Fundraising</a:t>
            </a:r>
            <a:endParaRPr lang="en-AU" dirty="0"/>
          </a:p>
          <a:p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dirty="0" smtClean="0"/>
              <a:t>How the little things make </a:t>
            </a:r>
            <a:r>
              <a:rPr lang="en-AU" smtClean="0"/>
              <a:t>a difference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7433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Table of Contents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What is fundraising?</a:t>
            </a:r>
          </a:p>
          <a:p>
            <a:r>
              <a:rPr lang="en-AU" dirty="0" smtClean="0"/>
              <a:t>Fundraising alternatives and ideas</a:t>
            </a:r>
          </a:p>
          <a:p>
            <a:r>
              <a:rPr lang="en-AU" dirty="0" smtClean="0"/>
              <a:t>Sub committee</a:t>
            </a:r>
          </a:p>
          <a:p>
            <a:r>
              <a:rPr lang="en-AU" dirty="0" smtClean="0"/>
              <a:t>Other support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9636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fundraising?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850118"/>
            <a:ext cx="10185400" cy="3681413"/>
          </a:xfrm>
        </p:spPr>
        <p:txBody>
          <a:bodyPr/>
          <a:lstStyle/>
          <a:p>
            <a:pPr marL="0" indent="0">
              <a:buNone/>
            </a:pPr>
            <a:r>
              <a:rPr lang="en-AU" sz="2000" dirty="0" smtClean="0"/>
              <a:t>Fundraising is a systematic process designed to secure funds additional to a sport and recreation organisation’s operating budget. Fundraising is usually required in order to fund special activities such as: </a:t>
            </a:r>
          </a:p>
          <a:p>
            <a:pPr>
              <a:buFontTx/>
              <a:buChar char="-"/>
            </a:pPr>
            <a:r>
              <a:rPr lang="en-AU" sz="2000" dirty="0" smtClean="0"/>
              <a:t>Buildings</a:t>
            </a:r>
          </a:p>
          <a:p>
            <a:pPr>
              <a:buFontTx/>
              <a:buChar char="-"/>
            </a:pPr>
            <a:r>
              <a:rPr lang="en-AU" sz="2000" dirty="0" smtClean="0"/>
              <a:t>Innovative events/projects</a:t>
            </a:r>
          </a:p>
          <a:p>
            <a:pPr>
              <a:buFontTx/>
              <a:buChar char="-"/>
            </a:pPr>
            <a:r>
              <a:rPr lang="en-AU" sz="2000" dirty="0" smtClean="0"/>
              <a:t>New programs</a:t>
            </a:r>
          </a:p>
          <a:p>
            <a:pPr marL="0" indent="0">
              <a:buNone/>
            </a:pPr>
            <a:r>
              <a:rPr lang="en-AU" sz="2000" dirty="0" smtClean="0"/>
              <a:t>A key consideration in fundraising is the </a:t>
            </a:r>
            <a:r>
              <a:rPr lang="en-AU" sz="2000" dirty="0" err="1" smtClean="0"/>
              <a:t>efficency</a:t>
            </a:r>
            <a:r>
              <a:rPr lang="en-AU" sz="2000" dirty="0" smtClean="0"/>
              <a:t> of the process. </a:t>
            </a:r>
          </a:p>
          <a:p>
            <a:pPr marL="0" indent="0">
              <a:buNone/>
            </a:pPr>
            <a:endParaRPr lang="en-AU" sz="2000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04787184"/>
              </p:ext>
            </p:extLst>
          </p:nvPr>
        </p:nvGraphicFramePr>
        <p:xfrm>
          <a:off x="796476" y="4713697"/>
          <a:ext cx="10160448" cy="1424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086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Fundraising alternatives and ideas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2000" dirty="0" smtClean="0"/>
              <a:t>It is always good to change things up a little for fundraising. Keeps the community interested and ideas fresh. Below are some links that offer some fantastic suggestions that you could implement at your club:</a:t>
            </a:r>
          </a:p>
          <a:p>
            <a:pPr marL="0" indent="0">
              <a:buNone/>
            </a:pPr>
            <a:endParaRPr lang="en-AU" sz="2000" dirty="0"/>
          </a:p>
          <a:p>
            <a:r>
              <a:rPr lang="en-AU" sz="2000" dirty="0" smtClean="0"/>
              <a:t>Tennis Australia – </a:t>
            </a:r>
            <a:r>
              <a:rPr lang="en-AU" sz="2000" dirty="0" smtClean="0">
                <a:hlinkClick r:id="rId2"/>
              </a:rPr>
              <a:t>Fundraising alternatives page 4</a:t>
            </a:r>
            <a:endParaRPr lang="en-AU" sz="2000" dirty="0" smtClean="0"/>
          </a:p>
          <a:p>
            <a:r>
              <a:rPr lang="en-AU" sz="2000" dirty="0" smtClean="0"/>
              <a:t>Club Help – </a:t>
            </a:r>
            <a:r>
              <a:rPr lang="en-AU" sz="2000" dirty="0" smtClean="0">
                <a:hlinkClick r:id="rId3"/>
              </a:rPr>
              <a:t>Fundraising activities</a:t>
            </a:r>
            <a:endParaRPr lang="en-AU" sz="2000" dirty="0" smtClean="0"/>
          </a:p>
          <a:p>
            <a:r>
              <a:rPr lang="en-AU" sz="2000" dirty="0" smtClean="0"/>
              <a:t>Sports Community – </a:t>
            </a:r>
            <a:r>
              <a:rPr lang="en-AU" sz="2000" dirty="0" smtClean="0">
                <a:hlinkClick r:id="rId4"/>
              </a:rPr>
              <a:t>How to fundraise</a:t>
            </a:r>
            <a:endParaRPr lang="en-AU" sz="2000" dirty="0" smtClean="0"/>
          </a:p>
          <a:p>
            <a:r>
              <a:rPr lang="en-AU" sz="2000" dirty="0" smtClean="0"/>
              <a:t>Our Community – </a:t>
            </a:r>
            <a:r>
              <a:rPr lang="en-AU" sz="2000" dirty="0" smtClean="0">
                <a:hlinkClick r:id="rId5"/>
              </a:rPr>
              <a:t>Funding Centre</a:t>
            </a:r>
            <a:endParaRPr lang="en-AU" sz="2000" dirty="0" smtClean="0"/>
          </a:p>
          <a:p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9438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Subcommittee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38200" y="1399044"/>
            <a:ext cx="11023600" cy="665083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To be successful in fundraising, </a:t>
            </a:r>
            <a:r>
              <a:rPr lang="en-US" sz="2000" dirty="0" smtClean="0"/>
              <a:t>clubs need </a:t>
            </a:r>
            <a:r>
              <a:rPr lang="en-US" sz="2000" dirty="0"/>
              <a:t>to allocate responsibility for the fundraising </a:t>
            </a:r>
            <a:r>
              <a:rPr lang="en-US" sz="2000" dirty="0" smtClean="0"/>
              <a:t>process. it </a:t>
            </a:r>
            <a:r>
              <a:rPr lang="en-US" sz="2000" dirty="0"/>
              <a:t>is important to establish a fundraising </a:t>
            </a:r>
            <a:r>
              <a:rPr lang="en-US" sz="2000" dirty="0" smtClean="0"/>
              <a:t>subcommittee. </a:t>
            </a:r>
            <a:r>
              <a:rPr lang="en-US" sz="2000" dirty="0"/>
              <a:t>Although the fundraising subcommittee should be responsible for planning and coordinating all fundraising efforts of the </a:t>
            </a:r>
            <a:r>
              <a:rPr lang="en-US" sz="2000" dirty="0" err="1"/>
              <a:t>organisation</a:t>
            </a:r>
            <a:r>
              <a:rPr lang="en-US" sz="2000" dirty="0"/>
              <a:t>, the management committee usually approves such activities before they are implemented.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 role of the fundraising subcommittee is to:</a:t>
            </a:r>
          </a:p>
          <a:p>
            <a:r>
              <a:rPr lang="en-US" sz="2000" dirty="0" smtClean="0"/>
              <a:t>determine the purpose of the fundraising process</a:t>
            </a:r>
          </a:p>
          <a:p>
            <a:r>
              <a:rPr lang="en-US" sz="2000" dirty="0" smtClean="0"/>
              <a:t>establish the benefits of fundraising to the sport and recreation organisations</a:t>
            </a:r>
            <a:endParaRPr lang="en-US" sz="2000" dirty="0"/>
          </a:p>
          <a:p>
            <a:r>
              <a:rPr lang="en-US" sz="2000" dirty="0" smtClean="0"/>
              <a:t>identify potential sources of funds (</a:t>
            </a:r>
            <a:r>
              <a:rPr lang="en-US" sz="2000" dirty="0" err="1" smtClean="0"/>
              <a:t>eg</a:t>
            </a:r>
            <a:r>
              <a:rPr lang="en-US" sz="2000" dirty="0" smtClean="0"/>
              <a:t> donors, grant agencies and sponsors)</a:t>
            </a:r>
          </a:p>
          <a:p>
            <a:r>
              <a:rPr lang="en-US" sz="2000" dirty="0" smtClean="0"/>
              <a:t>develop the fundraising plan</a:t>
            </a:r>
          </a:p>
          <a:p>
            <a:r>
              <a:rPr lang="en-US" sz="2000" dirty="0" smtClean="0"/>
              <a:t>determine whether more than one agency or sponsor should be approached (if only one sponsor is selected then they should be made aware of their exclusivity)</a:t>
            </a:r>
          </a:p>
          <a:p>
            <a:r>
              <a:rPr lang="en-US" sz="2000" dirty="0" smtClean="0"/>
              <a:t>write the grant application or sponsorship proposal (if required)</a:t>
            </a:r>
          </a:p>
          <a:p>
            <a:r>
              <a:rPr lang="en-US" sz="2000" dirty="0" smtClean="0"/>
              <a:t>ensure acquired funds are used for the designated purpose</a:t>
            </a:r>
          </a:p>
          <a:p>
            <a:r>
              <a:rPr lang="en-US" sz="2000" dirty="0" smtClean="0"/>
              <a:t>maintain relationships with donors, granting agencies, sponsors and other stakeholders as appropriate.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7967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Other Support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850118"/>
            <a:ext cx="10515600" cy="3681413"/>
          </a:xfrm>
        </p:spPr>
        <p:txBody>
          <a:bodyPr/>
          <a:lstStyle/>
          <a:p>
            <a:r>
              <a:rPr lang="en-AU" dirty="0" smtClean="0"/>
              <a:t>Tennis Australia –  Events, Media and Marketing in </a:t>
            </a:r>
            <a:r>
              <a:rPr lang="en-AU" dirty="0"/>
              <a:t>greater detail </a:t>
            </a:r>
            <a:r>
              <a:rPr lang="en-AU" dirty="0">
                <a:hlinkClick r:id="rId2"/>
              </a:rPr>
              <a:t>http://www.tennis.com.au/wp-content/uploads/2010/08/Events-Media-and-</a:t>
            </a:r>
            <a:r>
              <a:rPr lang="en-AU" dirty="0" smtClean="0">
                <a:hlinkClick r:id="rId2"/>
              </a:rPr>
              <a:t>Marketing.pdf</a:t>
            </a:r>
            <a:endParaRPr lang="en-AU" dirty="0" smtClean="0"/>
          </a:p>
          <a:p>
            <a:r>
              <a:rPr lang="en-AU" dirty="0" smtClean="0"/>
              <a:t>Sports Community – </a:t>
            </a:r>
            <a:r>
              <a:rPr lang="en-AU" dirty="0" smtClean="0">
                <a:hlinkClick r:id="rId3"/>
              </a:rPr>
              <a:t>Digital Communication</a:t>
            </a:r>
            <a:r>
              <a:rPr lang="en-AU" dirty="0" smtClean="0"/>
              <a:t> or </a:t>
            </a:r>
            <a:r>
              <a:rPr lang="en-AU" dirty="0" smtClean="0">
                <a:hlinkClick r:id="rId4"/>
              </a:rPr>
              <a:t>9 Content Creation Tips</a:t>
            </a:r>
            <a:endParaRPr lang="en-AU" dirty="0" smtClean="0"/>
          </a:p>
          <a:p>
            <a:r>
              <a:rPr lang="en-AU" dirty="0" smtClean="0"/>
              <a:t>Club Help – </a:t>
            </a:r>
            <a:r>
              <a:rPr lang="en-AU" dirty="0" smtClean="0">
                <a:hlinkClick r:id="rId5"/>
              </a:rPr>
              <a:t>Using the media</a:t>
            </a:r>
            <a:r>
              <a:rPr lang="en-AU" dirty="0"/>
              <a:t> </a:t>
            </a:r>
            <a:r>
              <a:rPr lang="en-AU" dirty="0" smtClean="0"/>
              <a:t>or </a:t>
            </a:r>
            <a:r>
              <a:rPr lang="en-AU" dirty="0" smtClean="0">
                <a:hlinkClick r:id="rId6"/>
              </a:rPr>
              <a:t>Developing a Marketing Plan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866398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221019"/>
      </p:ext>
    </p:extLst>
  </p:cSld>
  <p:clrMapOvr>
    <a:masterClrMapping/>
  </p:clrMapOvr>
</p:sld>
</file>

<file path=ppt/theme/theme1.xml><?xml version="1.0" encoding="utf-8"?>
<a:theme xmlns:a="http://schemas.openxmlformats.org/drawingml/2006/main" name="Tennis Australia PowerPoint template_F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C018AFAD-E671-4200-A023-E968A584DF4A}"/>
    </a:ext>
  </a:extLst>
</a:theme>
</file>

<file path=ppt/theme/theme2.xml><?xml version="1.0" encoding="utf-8"?>
<a:theme xmlns:a="http://schemas.openxmlformats.org/drawingml/2006/main" name="2_Presentation section cover">
  <a:themeElements>
    <a:clrScheme name="Tennis Australia">
      <a:dk1>
        <a:srgbClr val="FFFFFF"/>
      </a:dk1>
      <a:lt1>
        <a:srgbClr val="0091D2"/>
      </a:lt1>
      <a:dk2>
        <a:srgbClr val="FFFFFF"/>
      </a:dk2>
      <a:lt2>
        <a:srgbClr val="0091D2"/>
      </a:lt2>
      <a:accent1>
        <a:srgbClr val="5EB0E5"/>
      </a:accent1>
      <a:accent2>
        <a:srgbClr val="00AECB"/>
      </a:accent2>
      <a:accent3>
        <a:srgbClr val="FFFFFF"/>
      </a:accent3>
      <a:accent4>
        <a:srgbClr val="0091D2"/>
      </a:accent4>
      <a:accent5>
        <a:srgbClr val="00AECB"/>
      </a:accent5>
      <a:accent6>
        <a:srgbClr val="FFFFFF"/>
      </a:accent6>
      <a:hlink>
        <a:srgbClr val="FFFFFF"/>
      </a:hlink>
      <a:folHlink>
        <a:srgbClr val="FFFFFF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2155DF27-695B-4428-975F-98CCA5F32CBC}"/>
    </a:ext>
  </a:extLst>
</a:theme>
</file>

<file path=ppt/theme/theme3.xml><?xml version="1.0" encoding="utf-8"?>
<a:theme xmlns:a="http://schemas.openxmlformats.org/drawingml/2006/main" name="3_Presentation internal slide">
  <a:themeElements>
    <a:clrScheme name="TA-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1D2"/>
      </a:accent1>
      <a:accent2>
        <a:srgbClr val="E10073"/>
      </a:accent2>
      <a:accent3>
        <a:srgbClr val="FAC300"/>
      </a:accent3>
      <a:accent4>
        <a:srgbClr val="D7D700"/>
      </a:accent4>
      <a:accent5>
        <a:srgbClr val="6E6E6E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2596AAEF-10A4-4F69-BE6E-AD4412EA1644}"/>
    </a:ext>
  </a:extLst>
</a:theme>
</file>

<file path=ppt/theme/theme4.xml><?xml version="1.0" encoding="utf-8"?>
<a:theme xmlns:a="http://schemas.openxmlformats.org/drawingml/2006/main" name="4_Clos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nnis Australia font options">
      <a:majorFont>
        <a:latin typeface="Myriad Pro Bold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nnis Australia PowerPoint template_FA.potx" id="{0E95DB40-3D63-455B-AB59-AF1C30CED72D}" vid="{D27D53CC-301D-4DF1-9957-2B2ACA45A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Tennis Australia PowerPoint template_FA.potx</Template>
  <TotalTime>12013</TotalTime>
  <Words>406</Words>
  <Application>Microsoft Macintosh PowerPoint</Application>
  <PresentationFormat>Custom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Tennis Australia PowerPoint template_FA</vt:lpstr>
      <vt:lpstr>2_Presentation section cover</vt:lpstr>
      <vt:lpstr>3_Presentation internal slide</vt:lpstr>
      <vt:lpstr>4_Closing slide</vt:lpstr>
      <vt:lpstr>PowerPoint Presentation</vt:lpstr>
      <vt:lpstr>PowerPoint Presentation</vt:lpstr>
      <vt:lpstr>Table of Contents</vt:lpstr>
      <vt:lpstr>What is fundraising?</vt:lpstr>
      <vt:lpstr>Fundraising alternatives and ideas</vt:lpstr>
      <vt:lpstr>Subcommittee</vt:lpstr>
      <vt:lpstr>Other Support</vt:lpstr>
      <vt:lpstr>PowerPoint Presentation</vt:lpstr>
    </vt:vector>
  </TitlesOfParts>
  <Company>Tennis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Courtis</dc:creator>
  <cp:lastModifiedBy>Sara Conyers</cp:lastModifiedBy>
  <cp:revision>115</cp:revision>
  <dcterms:created xsi:type="dcterms:W3CDTF">2014-08-20T01:41:48Z</dcterms:created>
  <dcterms:modified xsi:type="dcterms:W3CDTF">2015-06-17T02:55:44Z</dcterms:modified>
</cp:coreProperties>
</file>