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676" r:id="rId2"/>
    <p:sldMasterId id="2147483660" r:id="rId3"/>
    <p:sldMasterId id="2147483691" r:id="rId4"/>
  </p:sldMasterIdLst>
  <p:sldIdLst>
    <p:sldId id="256" r:id="rId5"/>
    <p:sldId id="259" r:id="rId6"/>
    <p:sldId id="261" r:id="rId7"/>
    <p:sldId id="264" r:id="rId8"/>
    <p:sldId id="263" r:id="rId9"/>
    <p:sldId id="262" r:id="rId10"/>
    <p:sldId id="271" r:id="rId11"/>
    <p:sldId id="272" r:id="rId12"/>
    <p:sldId id="273" r:id="rId13"/>
    <p:sldId id="274" r:id="rId14"/>
    <p:sldId id="270" r:id="rId15"/>
    <p:sldId id="275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D2"/>
    <a:srgbClr val="6E6E6E"/>
    <a:srgbClr val="6E6E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75016"/>
            <a:ext cx="10515600" cy="188912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5500" baseline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 smtClean="0"/>
              <a:t>PRESENTATION HEADING MYRIAD BOLD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664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conten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3015" y="987425"/>
            <a:ext cx="6172200" cy="451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z="2000" dirty="0" smtClean="0">
                <a:solidFill>
                  <a:srgbClr val="4F514A"/>
                </a:solidFill>
                <a:latin typeface="Myriad Pro Light"/>
                <a:cs typeface="Myriad Pro Light"/>
              </a:rPr>
              <a:t>Picture</a:t>
            </a:r>
            <a:endParaRPr lang="en-AU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1" y="2057400"/>
            <a:ext cx="3932767" cy="3445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6E6E6E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en-US" sz="2000" dirty="0" smtClean="0">
                <a:solidFill>
                  <a:srgbClr val="4F514A"/>
                </a:solidFill>
                <a:latin typeface="Myriad Pro Light"/>
                <a:cs typeface="Myriad Pro Light"/>
              </a:rPr>
              <a:t>Body copy Myriad Light – Tennis Grey</a:t>
            </a:r>
            <a:endParaRPr lang="en-AU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421032" y="987425"/>
            <a:ext cx="3934886" cy="1069974"/>
          </a:xfrm>
          <a:prstGeom prst="rect">
            <a:avLst/>
          </a:prstGeom>
        </p:spPr>
        <p:txBody>
          <a:bodyPr anchor="ctr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rgbClr val="0091D2"/>
                </a:solidFill>
              </a:defRPr>
            </a:lvl1pPr>
          </a:lstStyle>
          <a:p>
            <a:r>
              <a:rPr lang="en-US" sz="2700" b="1" dirty="0" smtClean="0">
                <a:solidFill>
                  <a:srgbClr val="007CBD"/>
                </a:solidFill>
                <a:latin typeface="Myriad Pro"/>
                <a:cs typeface="Myriad Pro"/>
              </a:rPr>
              <a:t>INTERNAL SUB HEADING MYRIAD BOLD</a:t>
            </a:r>
            <a:endParaRPr lang="en-US" sz="2700" b="1" dirty="0">
              <a:solidFill>
                <a:srgbClr val="007CBD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72587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58133"/>
            <a:ext cx="10515600" cy="77878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550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 smtClean="0"/>
              <a:t>HEADING MYRIAD BOLD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719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82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75016"/>
            <a:ext cx="10515600" cy="1889125"/>
          </a:xfrm>
          <a:prstGeom prst="rect">
            <a:avLst/>
          </a:prstGeom>
        </p:spPr>
        <p:txBody>
          <a:bodyPr anchor="b"/>
          <a:lstStyle>
            <a:lvl1pPr algn="ctr">
              <a:defRPr sz="550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 smtClean="0"/>
              <a:t>SECTION HEADING </a:t>
            </a:r>
          </a:p>
          <a:p>
            <a:pPr lvl="0"/>
            <a:r>
              <a:rPr lang="en-US" dirty="0" smtClean="0"/>
              <a:t>MYRIAD BOLD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445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slide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65414"/>
            <a:ext cx="10515600" cy="1836967"/>
          </a:xfrm>
          <a:prstGeom prst="rect">
            <a:avLst/>
          </a:prstGeom>
        </p:spPr>
        <p:txBody>
          <a:bodyPr anchor="b"/>
          <a:lstStyle>
            <a:lvl1pPr algn="ctr">
              <a:defRPr sz="55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 smtClean="0"/>
              <a:t>SECTION HEADING </a:t>
            </a:r>
          </a:p>
          <a:p>
            <a:pPr lvl="0"/>
            <a:r>
              <a:rPr lang="en-US" dirty="0" smtClean="0"/>
              <a:t>MYRIAD BOLD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02383"/>
            <a:ext cx="10515600" cy="898069"/>
          </a:xfrm>
          <a:prstGeom prst="rect">
            <a:avLst/>
          </a:prstGeom>
        </p:spPr>
        <p:txBody>
          <a:bodyPr anchor="b"/>
          <a:lstStyle>
            <a:lvl1pPr algn="ctr">
              <a:defRPr sz="4000"/>
            </a:lvl1pPr>
          </a:lstStyle>
          <a:p>
            <a:pPr lvl="0"/>
            <a:r>
              <a:rPr lang="en-US" dirty="0" smtClean="0"/>
              <a:t>SECTION SUB HEADING MYRIAD LIGHT</a:t>
            </a:r>
          </a:p>
        </p:txBody>
      </p:sp>
    </p:spTree>
    <p:extLst>
      <p:ext uri="{BB962C8B-B14F-4D97-AF65-F5344CB8AC3E}">
        <p14:creationId xmlns:p14="http://schemas.microsoft.com/office/powerpoint/2010/main" val="89423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anchor="ctr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rgbClr val="0091D2"/>
                </a:solidFill>
              </a:defRPr>
            </a:lvl1pPr>
          </a:lstStyle>
          <a:p>
            <a:r>
              <a:rPr lang="en-US" sz="2700" b="1" dirty="0" smtClean="0">
                <a:solidFill>
                  <a:srgbClr val="007CBD"/>
                </a:solidFill>
                <a:latin typeface="Myriad Pro"/>
                <a:cs typeface="Myriad Pro"/>
              </a:rPr>
              <a:t>INTERNAL SUB HEADING MYRIAD BOLD</a:t>
            </a:r>
            <a:endParaRPr lang="en-US" sz="2700" b="1" dirty="0">
              <a:solidFill>
                <a:srgbClr val="007CBD"/>
              </a:solidFill>
              <a:latin typeface="Myriad Pro"/>
              <a:cs typeface="Myriad Pro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50118"/>
            <a:ext cx="10515600" cy="3681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E6E6E"/>
                </a:solidFill>
              </a:defRPr>
            </a:lvl1pPr>
          </a:lstStyle>
          <a:p>
            <a:pPr lvl="0"/>
            <a:r>
              <a:rPr lang="en-US" dirty="0" smtClean="0"/>
              <a:t>Body copy Myriad Light Tennis Grey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964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wo content fiel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0" cy="367710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dirty="0" smtClean="0"/>
              <a:t>Body copy Myriad Light Tennis Grey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825625"/>
            <a:ext cx="5156200" cy="367710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E6E6E"/>
                </a:solidFill>
              </a:defRPr>
            </a:lvl1pPr>
          </a:lstStyle>
          <a:p>
            <a:r>
              <a:rPr lang="en-US" sz="2000" dirty="0" smtClean="0">
                <a:solidFill>
                  <a:srgbClr val="4F514A"/>
                </a:solidFill>
                <a:latin typeface="Myriad Pro Light"/>
                <a:cs typeface="Myriad Pro Light"/>
              </a:rPr>
              <a:t>Body copy Myriad Light – Tennis Grey</a:t>
            </a:r>
            <a:endParaRPr lang="en-AU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anchor="ctr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rgbClr val="0091D2"/>
                </a:solidFill>
              </a:defRPr>
            </a:lvl1pPr>
          </a:lstStyle>
          <a:p>
            <a:r>
              <a:rPr lang="en-US" sz="2700" b="1" dirty="0" smtClean="0">
                <a:solidFill>
                  <a:srgbClr val="007CBD"/>
                </a:solidFill>
                <a:latin typeface="Myriad Pro"/>
                <a:cs typeface="Myriad Pro"/>
              </a:rPr>
              <a:t>INTERNAL SUB HEADING MYRIAD BOLD</a:t>
            </a:r>
            <a:endParaRPr lang="en-US" sz="2700" b="1" dirty="0">
              <a:solidFill>
                <a:srgbClr val="007CBD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485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0" cy="367710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dirty="0" smtClean="0"/>
              <a:t>Body copy Myriad Light Tennis Grey</a:t>
            </a:r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anchor="ctr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rgbClr val="0091D2"/>
                </a:solidFill>
              </a:defRPr>
            </a:lvl1pPr>
          </a:lstStyle>
          <a:p>
            <a:r>
              <a:rPr lang="en-US" sz="2700" b="1" dirty="0" smtClean="0">
                <a:solidFill>
                  <a:srgbClr val="007CBD"/>
                </a:solidFill>
                <a:latin typeface="Myriad Pro"/>
                <a:cs typeface="Myriad Pro"/>
              </a:rPr>
              <a:t>INTERNAL SUB HEADING MYRIAD BOLD</a:t>
            </a:r>
            <a:endParaRPr lang="en-US" sz="2700" b="1" dirty="0">
              <a:solidFill>
                <a:srgbClr val="007CBD"/>
              </a:solidFill>
              <a:latin typeface="Myriad Pro"/>
              <a:cs typeface="Myriad Pro"/>
            </a:endParaRPr>
          </a:p>
        </p:txBody>
      </p:sp>
      <p:sp>
        <p:nvSpPr>
          <p:cNvPr id="7" name="SmartArt Placeholder 5"/>
          <p:cNvSpPr>
            <a:spLocks noGrp="1"/>
          </p:cNvSpPr>
          <p:nvPr>
            <p:ph type="dgm" sz="quarter" idx="10"/>
          </p:nvPr>
        </p:nvSpPr>
        <p:spPr>
          <a:xfrm>
            <a:off x="6207028" y="1826079"/>
            <a:ext cx="5176837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AU" sz="2000" kern="1200" dirty="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617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0" cy="367710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dirty="0" smtClean="0"/>
              <a:t>Body copy Myriad Light Tennis Grey</a:t>
            </a:r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anchor="ctr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rgbClr val="0091D2"/>
                </a:solidFill>
              </a:defRPr>
            </a:lvl1pPr>
          </a:lstStyle>
          <a:p>
            <a:r>
              <a:rPr lang="en-US" sz="2700" b="1" dirty="0" smtClean="0">
                <a:solidFill>
                  <a:srgbClr val="007CBD"/>
                </a:solidFill>
                <a:latin typeface="Myriad Pro"/>
                <a:cs typeface="Myriad Pro"/>
              </a:rPr>
              <a:t>INTERNAL SUB HEADING MYRIAD BOLD</a:t>
            </a:r>
            <a:endParaRPr lang="en-US" sz="2700" b="1" dirty="0">
              <a:solidFill>
                <a:srgbClr val="007CBD"/>
              </a:solidFill>
              <a:latin typeface="Myriad Pro"/>
              <a:cs typeface="Myriad Pro"/>
            </a:endParaRPr>
          </a:p>
        </p:txBody>
      </p:sp>
      <p:sp>
        <p:nvSpPr>
          <p:cNvPr id="8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207125" y="1825625"/>
            <a:ext cx="5176838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AU" sz="2000" kern="1200" dirty="0">
                <a:solidFill>
                  <a:srgbClr val="6E6E6E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271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image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717" y="987426"/>
            <a:ext cx="6172200" cy="451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z="2000" dirty="0" smtClean="0">
                <a:solidFill>
                  <a:srgbClr val="4F514A"/>
                </a:solidFill>
                <a:latin typeface="Myriad Pro Light"/>
                <a:cs typeface="Myriad Pro Light"/>
              </a:rPr>
              <a:t>Picture</a:t>
            </a:r>
            <a:endParaRPr lang="en-AU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319" y="2057400"/>
            <a:ext cx="3932767" cy="3445329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600">
                <a:solidFill>
                  <a:srgbClr val="6E6E6E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en-US" sz="2000" dirty="0" smtClean="0">
                <a:solidFill>
                  <a:srgbClr val="4F514A"/>
                </a:solidFill>
                <a:latin typeface="Myriad Pro Light"/>
                <a:cs typeface="Myriad Pro Light"/>
              </a:rPr>
              <a:t>Body copy Myriad Light – Tennis Grey</a:t>
            </a:r>
            <a:endParaRPr lang="en-AU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40319" y="987426"/>
            <a:ext cx="3934886" cy="1069974"/>
          </a:xfrm>
          <a:prstGeom prst="rect">
            <a:avLst/>
          </a:prstGeom>
        </p:spPr>
        <p:txBody>
          <a:bodyPr anchor="ctr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rgbClr val="0091D2"/>
                </a:solidFill>
              </a:defRPr>
            </a:lvl1pPr>
          </a:lstStyle>
          <a:p>
            <a:r>
              <a:rPr lang="en-US" sz="2700" b="1" dirty="0" smtClean="0">
                <a:solidFill>
                  <a:srgbClr val="007CBD"/>
                </a:solidFill>
                <a:latin typeface="Myriad Pro"/>
                <a:cs typeface="Myriad Pro"/>
              </a:rPr>
              <a:t>INTERNAL SUB HEADING MYRIAD BOLD</a:t>
            </a:r>
            <a:endParaRPr lang="en-US" sz="2700" b="1" dirty="0">
              <a:solidFill>
                <a:srgbClr val="007CBD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73952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body 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319" y="2057400"/>
            <a:ext cx="3932767" cy="3445329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600">
                <a:solidFill>
                  <a:srgbClr val="6E6E6E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en-US" sz="2000" dirty="0" smtClean="0">
                <a:solidFill>
                  <a:srgbClr val="4F514A"/>
                </a:solidFill>
                <a:latin typeface="Myriad Pro Light"/>
                <a:cs typeface="Myriad Pro Light"/>
              </a:rPr>
              <a:t>Body copy Myriad Light – Tennis Grey</a:t>
            </a:r>
            <a:endParaRPr lang="en-AU" dirty="0" smtClean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717" y="987426"/>
            <a:ext cx="6172200" cy="451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z="2000" dirty="0" smtClean="0">
                <a:solidFill>
                  <a:srgbClr val="4F514A"/>
                </a:solidFill>
                <a:latin typeface="Myriad Pro Light"/>
                <a:cs typeface="Myriad Pro Light"/>
              </a:rPr>
              <a:t>Insert clipart</a:t>
            </a:r>
            <a:endParaRPr lang="en-AU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40319" y="987426"/>
            <a:ext cx="3934886" cy="1069974"/>
          </a:xfrm>
          <a:prstGeom prst="rect">
            <a:avLst/>
          </a:prstGeom>
        </p:spPr>
        <p:txBody>
          <a:bodyPr anchor="ctr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rgbClr val="0091D2"/>
                </a:solidFill>
              </a:defRPr>
            </a:lvl1pPr>
          </a:lstStyle>
          <a:p>
            <a:r>
              <a:rPr lang="en-US" sz="2700" b="1" dirty="0" smtClean="0">
                <a:solidFill>
                  <a:srgbClr val="007CBD"/>
                </a:solidFill>
                <a:latin typeface="Myriad Pro"/>
                <a:cs typeface="Myriad Pro"/>
              </a:rPr>
              <a:t>INTERNAL SUB HEADING MYRIAD BOLD</a:t>
            </a:r>
            <a:endParaRPr lang="en-US" sz="2700" b="1" dirty="0">
              <a:solidFill>
                <a:srgbClr val="007CBD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33154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09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96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5" r:id="rId2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33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3" r:id="rId2"/>
    <p:sldLayoutId id="2147483706" r:id="rId3"/>
    <p:sldLayoutId id="2147483707" r:id="rId4"/>
    <p:sldLayoutId id="2147483675" r:id="rId5"/>
    <p:sldLayoutId id="2147483694" r:id="rId6"/>
    <p:sldLayoutId id="2147483689" r:id="rId7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52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7" r:id="rId2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L@tennis.com.au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g"/><Relationship Id="rId2" Type="http://schemas.openxmlformats.org/officeDocument/2006/relationships/image" Target="../media/image14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SYDNEY TENNIS LEAGUE</a:t>
            </a:r>
          </a:p>
          <a:p>
            <a:r>
              <a:rPr lang="en-US" b="1" dirty="0" smtClean="0"/>
              <a:t>FORUM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4385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5133" y="2194247"/>
            <a:ext cx="9965267" cy="3469953"/>
          </a:xfrm>
          <a:ln>
            <a:noFill/>
          </a:ln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/>
              <a:t>Club hosted competition with support of TNSW</a:t>
            </a:r>
          </a:p>
          <a:p>
            <a:r>
              <a:rPr lang="en-AU" sz="2000" dirty="0" smtClean="0"/>
              <a:t>Clubs </a:t>
            </a:r>
            <a:r>
              <a:rPr lang="en-AU" sz="2000" dirty="0"/>
              <a:t>to host competition open to the Club Members </a:t>
            </a:r>
            <a:r>
              <a:rPr lang="en-AU" sz="2000" dirty="0" smtClean="0"/>
              <a:t>and/or </a:t>
            </a:r>
            <a:r>
              <a:rPr lang="en-AU" sz="2000" dirty="0"/>
              <a:t>TNSW </a:t>
            </a:r>
            <a:r>
              <a:rPr lang="en-AU" sz="2000" dirty="0" smtClean="0"/>
              <a:t>members</a:t>
            </a:r>
            <a:endParaRPr lang="en-AU" sz="2000" dirty="0"/>
          </a:p>
          <a:p>
            <a:r>
              <a:rPr lang="en-AU" sz="2000" dirty="0"/>
              <a:t>Players can compete at their local centre with minimal </a:t>
            </a:r>
            <a:r>
              <a:rPr lang="en-AU" sz="2000" dirty="0" smtClean="0"/>
              <a:t>travel</a:t>
            </a:r>
            <a:endParaRPr lang="en-AU" sz="2000" dirty="0"/>
          </a:p>
          <a:p>
            <a:r>
              <a:rPr lang="en-AU" sz="2000" dirty="0"/>
              <a:t>TNSW to help with resources required to promote and run the </a:t>
            </a:r>
            <a:r>
              <a:rPr lang="en-AU" sz="2000" dirty="0" smtClean="0"/>
              <a:t>competition</a:t>
            </a:r>
          </a:p>
          <a:p>
            <a:r>
              <a:rPr lang="en-AU" sz="2000" dirty="0" smtClean="0"/>
              <a:t>Umbrella support of the Sydney Tennis League brand to drive participation</a:t>
            </a:r>
          </a:p>
          <a:p>
            <a:r>
              <a:rPr lang="en-AU" sz="2000" dirty="0" smtClean="0"/>
              <a:t>Entry pathway into competition tennis for all ages   </a:t>
            </a:r>
            <a:endParaRPr lang="en-AU" sz="20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AU" sz="2400" dirty="0"/>
          </a:p>
          <a:p>
            <a:endParaRPr lang="en-AU" dirty="0"/>
          </a:p>
        </p:txBody>
      </p:sp>
      <p:sp>
        <p:nvSpPr>
          <p:cNvPr id="7" name="Oval 6"/>
          <p:cNvSpPr/>
          <p:nvPr/>
        </p:nvSpPr>
        <p:spPr>
          <a:xfrm>
            <a:off x="855133" y="289123"/>
            <a:ext cx="1708911" cy="1600008"/>
          </a:xfrm>
          <a:prstGeom prst="ellipse">
            <a:avLst/>
          </a:prstGeom>
          <a:noFill/>
          <a:ln w="57150">
            <a:solidFill>
              <a:srgbClr val="009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34733" y="365128"/>
            <a:ext cx="7442200" cy="1325563"/>
          </a:xfrm>
        </p:spPr>
        <p:txBody>
          <a:bodyPr/>
          <a:lstStyle/>
          <a:p>
            <a:r>
              <a:rPr lang="en-US" dirty="0" smtClean="0"/>
              <a:t>TIER THREE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2838449" y="1229026"/>
            <a:ext cx="67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E6E6E"/>
                </a:solidFill>
              </a:rPr>
              <a:t>INTRA-CLUB REPRESENTATIVE LEAGUE</a:t>
            </a:r>
            <a:endParaRPr lang="en-US" sz="2400" b="1" dirty="0">
              <a:solidFill>
                <a:srgbClr val="6E6E6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97" y="365128"/>
            <a:ext cx="943724" cy="14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3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rophy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76" y="404515"/>
            <a:ext cx="1369223" cy="13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733" y="365128"/>
            <a:ext cx="7442200" cy="1325563"/>
          </a:xfrm>
        </p:spPr>
        <p:txBody>
          <a:bodyPr/>
          <a:lstStyle/>
          <a:p>
            <a:r>
              <a:rPr lang="en-US" dirty="0" smtClean="0"/>
              <a:t>BENEFITS OF STL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5133" y="2087571"/>
            <a:ext cx="10515600" cy="477042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AU" sz="2400" b="1" dirty="0" smtClean="0"/>
              <a:t>The Sydney </a:t>
            </a:r>
            <a:r>
              <a:rPr lang="en-AU" sz="2400" b="1" dirty="0"/>
              <a:t>Tennis League </a:t>
            </a:r>
            <a:r>
              <a:rPr lang="en-AU" sz="2400" b="1" dirty="0" smtClean="0"/>
              <a:t>is designed to achieve the following for our TNSW affiliates </a:t>
            </a:r>
            <a:endParaRPr lang="en-AU" sz="2400" b="1" dirty="0"/>
          </a:p>
          <a:p>
            <a:r>
              <a:rPr lang="en-US" sz="2400" dirty="0">
                <a:latin typeface="Myriad Pro Light" panose="020B0403030403020204" pitchFamily="34" charset="0"/>
              </a:rPr>
              <a:t>Bringing Tournament Players back into Clubs</a:t>
            </a:r>
            <a:endParaRPr lang="en-AU" sz="2400" dirty="0">
              <a:latin typeface="Myriad Pro Light" panose="020B0403030403020204" pitchFamily="34" charset="0"/>
            </a:endParaRPr>
          </a:p>
          <a:p>
            <a:r>
              <a:rPr lang="en-US" sz="2400" dirty="0" smtClean="0">
                <a:latin typeface="Myriad Pro Light" panose="020B0403030403020204" pitchFamily="34" charset="0"/>
              </a:rPr>
              <a:t>Effective competition </a:t>
            </a:r>
            <a:r>
              <a:rPr lang="en-US" sz="2400" dirty="0">
                <a:latin typeface="Myriad Pro Light" panose="020B0403030403020204" pitchFamily="34" charset="0"/>
              </a:rPr>
              <a:t>/ </a:t>
            </a:r>
            <a:r>
              <a:rPr lang="en-US" sz="2400" dirty="0" smtClean="0">
                <a:latin typeface="Myriad Pro Light" panose="020B0403030403020204" pitchFamily="34" charset="0"/>
              </a:rPr>
              <a:t>participation </a:t>
            </a:r>
            <a:r>
              <a:rPr lang="en-US" sz="2400" dirty="0">
                <a:latin typeface="Myriad Pro Light" panose="020B0403030403020204" pitchFamily="34" charset="0"/>
              </a:rPr>
              <a:t>pathway</a:t>
            </a:r>
          </a:p>
          <a:p>
            <a:r>
              <a:rPr lang="en-US" sz="2400" dirty="0">
                <a:latin typeface="Myriad Pro Light" panose="020B0403030403020204" pitchFamily="34" charset="0"/>
              </a:rPr>
              <a:t>League Structure</a:t>
            </a:r>
            <a:endParaRPr lang="en-AU" sz="2400" dirty="0">
              <a:latin typeface="Myriad Pro Light" panose="020B0403030403020204" pitchFamily="34" charset="0"/>
            </a:endParaRPr>
          </a:p>
          <a:p>
            <a:r>
              <a:rPr lang="en-US" sz="2400" dirty="0">
                <a:latin typeface="Myriad Pro Light" panose="020B0403030403020204" pitchFamily="34" charset="0"/>
              </a:rPr>
              <a:t>Marketing &amp; Communications </a:t>
            </a:r>
            <a:r>
              <a:rPr lang="en-US" sz="2400" dirty="0" smtClean="0">
                <a:latin typeface="Myriad Pro Light" panose="020B0403030403020204" pitchFamily="34" charset="0"/>
              </a:rPr>
              <a:t>Support to grow competition tennis </a:t>
            </a:r>
            <a:endParaRPr lang="en-AU" sz="2400" dirty="0">
              <a:latin typeface="Myriad Pro Light" panose="020B0403030403020204" pitchFamily="34" charset="0"/>
            </a:endParaRPr>
          </a:p>
          <a:p>
            <a:r>
              <a:rPr lang="en-US" sz="2400" dirty="0">
                <a:latin typeface="Myriad Pro Light" panose="020B0403030403020204" pitchFamily="34" charset="0"/>
              </a:rPr>
              <a:t>Tennis Australia League Manager Software – Training &amp; Support</a:t>
            </a:r>
            <a:endParaRPr lang="en-AU" sz="2400" dirty="0">
              <a:latin typeface="Myriad Pro Light" panose="020B0403030403020204" pitchFamily="34" charset="0"/>
            </a:endParaRPr>
          </a:p>
          <a:p>
            <a:r>
              <a:rPr lang="en-US" sz="2400" dirty="0">
                <a:latin typeface="Myriad Pro Light" panose="020B0403030403020204" pitchFamily="34" charset="0"/>
              </a:rPr>
              <a:t>Purpose built website which will allow players to find a STL affiliated Club</a:t>
            </a:r>
          </a:p>
          <a:p>
            <a:endParaRPr lang="en-AU" dirty="0"/>
          </a:p>
        </p:txBody>
      </p:sp>
      <p:sp>
        <p:nvSpPr>
          <p:cNvPr id="8" name="Oval 7"/>
          <p:cNvSpPr/>
          <p:nvPr/>
        </p:nvSpPr>
        <p:spPr>
          <a:xfrm>
            <a:off x="855133" y="289123"/>
            <a:ext cx="1708911" cy="1600008"/>
          </a:xfrm>
          <a:prstGeom prst="ellipse">
            <a:avLst/>
          </a:prstGeom>
          <a:noFill/>
          <a:ln w="57150">
            <a:solidFill>
              <a:srgbClr val="009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230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cdn.mysitemyway.com/etc-mysitemyway/icons/legacy-previews/icons-256/blue-white-pearls-icons-people-things/061829-blue-white-pearl-icon-people-things-spee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4" y="47513"/>
            <a:ext cx="2083227" cy="20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733" y="365128"/>
            <a:ext cx="7442200" cy="1325563"/>
          </a:xfrm>
        </p:spPr>
        <p:txBody>
          <a:bodyPr/>
          <a:lstStyle/>
          <a:p>
            <a:r>
              <a:rPr lang="en-US" dirty="0" smtClean="0"/>
              <a:t>FEEDBACK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5133" y="2087572"/>
            <a:ext cx="10515600" cy="296702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endParaRPr lang="en-US" sz="2400" dirty="0" smtClean="0">
              <a:latin typeface="Gotham Bold" pitchFamily="50" charset="0"/>
              <a:cs typeface="Gotham Bold" pitchFamily="50" charset="0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dirty="0" smtClean="0">
                <a:latin typeface="Gotham Bold" pitchFamily="50" charset="0"/>
                <a:cs typeface="Gotham Bold" pitchFamily="50" charset="0"/>
              </a:rPr>
              <a:t>Any Feedback for the team?</a:t>
            </a:r>
            <a:r>
              <a:rPr lang="en-US" sz="2400" dirty="0">
                <a:latin typeface="Gotham Bold" pitchFamily="50" charset="0"/>
                <a:cs typeface="Gotham Bold" pitchFamily="50" charset="0"/>
              </a:rPr>
              <a:t/>
            </a:r>
            <a:br>
              <a:rPr lang="en-US" sz="2400" dirty="0">
                <a:latin typeface="Gotham Bold" pitchFamily="50" charset="0"/>
                <a:cs typeface="Gotham Bold" pitchFamily="50" charset="0"/>
              </a:rPr>
            </a:br>
            <a:r>
              <a:rPr lang="en-US" sz="2400" dirty="0" smtClean="0">
                <a:latin typeface="Gotham Bold" pitchFamily="50" charset="0"/>
                <a:cs typeface="Gotham Bold" pitchFamily="50" charset="0"/>
              </a:rPr>
              <a:t>Suggestions or improvements?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2"/>
              </a:solidFill>
              <a:latin typeface="Gotham Bold" pitchFamily="50" charset="0"/>
              <a:cs typeface="Gotham Bold" pitchFamily="50" charset="0"/>
            </a:endParaRPr>
          </a:p>
          <a:p>
            <a:pPr marL="0" indent="0" algn="ctr">
              <a:buNone/>
            </a:pPr>
            <a:r>
              <a:rPr lang="en-US" sz="2400" b="1" dirty="0"/>
              <a:t>Email: </a:t>
            </a:r>
            <a:r>
              <a:rPr lang="en-US" sz="2400" b="1" dirty="0">
                <a:hlinkClick r:id="rId3"/>
              </a:rPr>
              <a:t>STL@tennis.com.au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Phone: 02 9024 7737</a:t>
            </a:r>
            <a:endParaRPr lang="en-AU" sz="2400" b="1" dirty="0"/>
          </a:p>
          <a:p>
            <a:pPr marL="0" indent="0" algn="ctr">
              <a:buNone/>
            </a:pPr>
            <a:endParaRPr lang="en-US" sz="2400" dirty="0">
              <a:solidFill>
                <a:schemeClr val="tx2"/>
              </a:solidFill>
              <a:latin typeface="Gotham Bold" pitchFamily="50" charset="0"/>
              <a:cs typeface="Gotham Bold" pitchFamily="50" charset="0"/>
            </a:endParaRPr>
          </a:p>
          <a:p>
            <a:endParaRPr lang="en-AU" dirty="0"/>
          </a:p>
        </p:txBody>
      </p:sp>
      <p:sp>
        <p:nvSpPr>
          <p:cNvPr id="8" name="Oval 7"/>
          <p:cNvSpPr/>
          <p:nvPr/>
        </p:nvSpPr>
        <p:spPr>
          <a:xfrm>
            <a:off x="855133" y="289123"/>
            <a:ext cx="1708911" cy="1600008"/>
          </a:xfrm>
          <a:prstGeom prst="ellipse">
            <a:avLst/>
          </a:prstGeom>
          <a:noFill/>
          <a:ln w="57150">
            <a:solidFill>
              <a:srgbClr val="009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062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09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304598"/>
            <a:ext cx="1708911" cy="1569057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733" y="365128"/>
            <a:ext cx="8305800" cy="1325563"/>
          </a:xfrm>
        </p:spPr>
        <p:txBody>
          <a:bodyPr/>
          <a:lstStyle/>
          <a:p>
            <a:r>
              <a:rPr lang="en-US" dirty="0" smtClean="0"/>
              <a:t>TNSW COMPETITIONS &amp; TOURNAMENTS LANDSCAPE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5133" y="2087570"/>
            <a:ext cx="10515600" cy="4237029"/>
          </a:xfrm>
        </p:spPr>
        <p:txBody>
          <a:bodyPr/>
          <a:lstStyle/>
          <a:p>
            <a:pPr marL="0" indent="0">
              <a:buNone/>
            </a:pPr>
            <a:r>
              <a:rPr lang="en-AU" sz="1800" dirty="0"/>
              <a:t>Tennis </a:t>
            </a:r>
            <a:r>
              <a:rPr lang="en-AU" sz="1800" dirty="0" smtClean="0"/>
              <a:t>Australia, in consultation with each Member Association has made some </a:t>
            </a:r>
            <a:r>
              <a:rPr lang="en-AU" sz="1800" dirty="0"/>
              <a:t>changes to the 2017 Australian Ranking Tournament Calendar. </a:t>
            </a:r>
            <a:r>
              <a:rPr lang="en-AU" sz="1800" dirty="0" smtClean="0"/>
              <a:t>One of the most significant changes is the move to host the </a:t>
            </a:r>
            <a:r>
              <a:rPr lang="en-AU" sz="1800" dirty="0"/>
              <a:t>majority of junior tournaments in Australia </a:t>
            </a:r>
            <a:r>
              <a:rPr lang="en-AU" sz="1800" dirty="0" smtClean="0"/>
              <a:t>in </a:t>
            </a:r>
            <a:r>
              <a:rPr lang="en-AU" sz="1800" dirty="0"/>
              <a:t>the school holidays </a:t>
            </a:r>
            <a:r>
              <a:rPr lang="en-AU" sz="1800" dirty="0" smtClean="0"/>
              <a:t>(only the </a:t>
            </a:r>
            <a:r>
              <a:rPr lang="en-AU" sz="1800" dirty="0"/>
              <a:t>Nationals, ITF Juniors and School Sport Australia events may be played during the </a:t>
            </a:r>
            <a:r>
              <a:rPr lang="en-AU" sz="1800" dirty="0" smtClean="0"/>
              <a:t>term.)</a:t>
            </a:r>
            <a:endParaRPr lang="en-AU" sz="1800" dirty="0"/>
          </a:p>
          <a:p>
            <a:pPr marL="0" lvl="0" indent="0">
              <a:buNone/>
            </a:pPr>
            <a:r>
              <a:rPr lang="en-AU" sz="1800" dirty="0" smtClean="0"/>
              <a:t>TNSW </a:t>
            </a:r>
            <a:r>
              <a:rPr lang="en-AU" sz="1800" dirty="0"/>
              <a:t>supports the move towards tournaments for juniors being hosted primarily during the school holidays, long weekends and public holidays. This approach is aimed at ensuring players maintain a focus on their education whilst still delivering plenty of tournament opportunities throughout the holidays.</a:t>
            </a:r>
            <a:br>
              <a:rPr lang="en-AU" sz="1800" dirty="0"/>
            </a:br>
            <a:r>
              <a:rPr lang="en-AU" sz="1800" dirty="0"/>
              <a:t> </a:t>
            </a:r>
            <a:br>
              <a:rPr lang="en-AU" sz="1800" dirty="0"/>
            </a:br>
            <a:r>
              <a:rPr lang="en-AU" sz="1800" dirty="0" smtClean="0"/>
              <a:t>In conjunction with this move, TNSW is working hard with </a:t>
            </a:r>
            <a:r>
              <a:rPr lang="en-AU" sz="1800" dirty="0"/>
              <a:t>our clubs to redefine our local club competitions with a sharp focus on providing a strong competitive framework. Our vision is to deliver competition for players of all abilities in order for them to achieve a level of performance that their talent, determination and desire allows.</a:t>
            </a:r>
            <a:br>
              <a:rPr lang="en-AU" sz="1800" dirty="0"/>
            </a:br>
            <a:r>
              <a:rPr lang="en-AU" sz="1800" dirty="0"/>
              <a:t> </a:t>
            </a:r>
            <a:br>
              <a:rPr lang="en-AU" sz="1800" dirty="0"/>
            </a:br>
            <a:r>
              <a:rPr lang="en-AU" sz="1800" dirty="0"/>
              <a:t>Following extensive research, focus groups and consultancy with a variety of stakeholders including coaches, current and past players, clubs and associations, TNSW will launch the </a:t>
            </a:r>
            <a:r>
              <a:rPr lang="en-AU" sz="1800" b="1" dirty="0"/>
              <a:t>Sydney Tennis League </a:t>
            </a:r>
            <a:r>
              <a:rPr lang="en-AU" sz="1800" b="1" dirty="0" smtClean="0"/>
              <a:t>in </a:t>
            </a:r>
            <a:r>
              <a:rPr lang="en-AU" sz="1800" b="1" dirty="0"/>
              <a:t>2017</a:t>
            </a:r>
            <a:r>
              <a:rPr lang="en-AU" sz="1800" dirty="0"/>
              <a:t>. </a:t>
            </a:r>
            <a:endParaRPr lang="en-AU" sz="1800" dirty="0" smtClean="0"/>
          </a:p>
        </p:txBody>
      </p:sp>
      <p:sp>
        <p:nvSpPr>
          <p:cNvPr id="5" name="Oval 4"/>
          <p:cNvSpPr/>
          <p:nvPr/>
        </p:nvSpPr>
        <p:spPr>
          <a:xfrm>
            <a:off x="855133" y="289123"/>
            <a:ext cx="1708911" cy="1600008"/>
          </a:xfrm>
          <a:prstGeom prst="ellipse">
            <a:avLst/>
          </a:prstGeom>
          <a:noFill/>
          <a:ln w="57150">
            <a:solidFill>
              <a:srgbClr val="009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39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733" y="365128"/>
            <a:ext cx="7442200" cy="1325563"/>
          </a:xfrm>
        </p:spPr>
        <p:txBody>
          <a:bodyPr/>
          <a:lstStyle/>
          <a:p>
            <a:r>
              <a:rPr lang="en-US" dirty="0" smtClean="0"/>
              <a:t>SYDNEY TENNIS LEAGUE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5133" y="2087571"/>
            <a:ext cx="10515600" cy="440636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AU" sz="2000" b="1" dirty="0"/>
              <a:t>TNSW will launch the Sydney Tennis League in 2017 with a commitment to </a:t>
            </a:r>
            <a:r>
              <a:rPr lang="en-AU" sz="2000" b="1" dirty="0" smtClean="0"/>
              <a:t>deliver </a:t>
            </a:r>
            <a:r>
              <a:rPr lang="en-AU" sz="2000" b="1" dirty="0"/>
              <a:t>the </a:t>
            </a:r>
            <a:r>
              <a:rPr lang="en-AU" sz="2000" b="1" dirty="0" smtClean="0"/>
              <a:t>following:</a:t>
            </a:r>
            <a:endParaRPr lang="en-AU" sz="2000" b="1" dirty="0"/>
          </a:p>
          <a:p>
            <a:pPr>
              <a:spcBef>
                <a:spcPts val="600"/>
              </a:spcBef>
            </a:pPr>
            <a:r>
              <a:rPr lang="en-AU" sz="2000" dirty="0" smtClean="0"/>
              <a:t>Provide a </a:t>
            </a:r>
            <a:r>
              <a:rPr lang="en-AU" sz="2000" dirty="0"/>
              <a:t>club based league structure that engages players throughout their </a:t>
            </a:r>
            <a:r>
              <a:rPr lang="en-AU" sz="2000" dirty="0" smtClean="0"/>
              <a:t>tennis lifetime</a:t>
            </a:r>
          </a:p>
          <a:p>
            <a:pPr lvl="0">
              <a:spcBef>
                <a:spcPts val="600"/>
              </a:spcBef>
            </a:pPr>
            <a:r>
              <a:rPr lang="en-AU" sz="2000" dirty="0"/>
              <a:t>Local competitions within a tiered structure, ensuring players compete locally and at the right level for them</a:t>
            </a:r>
          </a:p>
          <a:p>
            <a:pPr lvl="0">
              <a:spcBef>
                <a:spcPts val="600"/>
              </a:spcBef>
            </a:pPr>
            <a:r>
              <a:rPr lang="en-AU" sz="2000" dirty="0"/>
              <a:t>Fun, team based competition and a less pressurised environment in which to compete in</a:t>
            </a:r>
          </a:p>
          <a:p>
            <a:pPr lvl="0">
              <a:spcBef>
                <a:spcPts val="600"/>
              </a:spcBef>
            </a:pPr>
            <a:r>
              <a:rPr lang="en-AU" sz="2000" dirty="0"/>
              <a:t>A participation pathway reducing travel and </a:t>
            </a:r>
            <a:r>
              <a:rPr lang="en-AU" sz="2000" dirty="0" smtClean="0"/>
              <a:t>cost </a:t>
            </a:r>
            <a:r>
              <a:rPr lang="en-AU" sz="2000" dirty="0"/>
              <a:t>which provides competitive matches week in, week out</a:t>
            </a:r>
          </a:p>
          <a:p>
            <a:pPr>
              <a:spcBef>
                <a:spcPts val="600"/>
              </a:spcBef>
            </a:pPr>
            <a:r>
              <a:rPr lang="en-AU" sz="2000" dirty="0" smtClean="0"/>
              <a:t>Link </a:t>
            </a:r>
            <a:r>
              <a:rPr lang="en-AU" sz="2000" dirty="0"/>
              <a:t>affiliated clubs together is structured Leagues </a:t>
            </a:r>
            <a:r>
              <a:rPr lang="en-AU" sz="2000" dirty="0" smtClean="0"/>
              <a:t>and assist in their administration </a:t>
            </a:r>
          </a:p>
          <a:p>
            <a:pPr lvl="0">
              <a:spcBef>
                <a:spcPts val="600"/>
              </a:spcBef>
            </a:pPr>
            <a:r>
              <a:rPr lang="en-AU" sz="2000" dirty="0" smtClean="0"/>
              <a:t>Encourage competitors </a:t>
            </a:r>
            <a:r>
              <a:rPr lang="en-AU" sz="2000" dirty="0"/>
              <a:t>to play at their local clubs</a:t>
            </a:r>
          </a:p>
          <a:p>
            <a:pPr>
              <a:spcBef>
                <a:spcPts val="600"/>
              </a:spcBef>
            </a:pPr>
            <a:r>
              <a:rPr lang="en-AU" sz="2000" dirty="0" smtClean="0"/>
              <a:t>Establish </a:t>
            </a:r>
            <a:r>
              <a:rPr lang="en-AU" sz="2000" dirty="0"/>
              <a:t>an appropriate standard of rating through the National </a:t>
            </a:r>
            <a:r>
              <a:rPr lang="en-AU" sz="2000" dirty="0" smtClean="0"/>
              <a:t>Rating based on match results</a:t>
            </a:r>
          </a:p>
          <a:p>
            <a:pPr>
              <a:spcBef>
                <a:spcPts val="600"/>
              </a:spcBef>
            </a:pPr>
            <a:r>
              <a:rPr lang="en-AU" sz="2000" dirty="0" smtClean="0"/>
              <a:t>Encourage and </a:t>
            </a:r>
            <a:r>
              <a:rPr lang="en-AU" sz="2000" dirty="0"/>
              <a:t>assist in getting coaches and parents involved in </a:t>
            </a:r>
            <a:r>
              <a:rPr lang="en-AU" sz="2000" dirty="0" smtClean="0"/>
              <a:t>local leagues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97" y="365128"/>
            <a:ext cx="943724" cy="144027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55133" y="289123"/>
            <a:ext cx="1708911" cy="1600008"/>
          </a:xfrm>
          <a:prstGeom prst="ellipse">
            <a:avLst/>
          </a:prstGeom>
          <a:noFill/>
          <a:ln w="57150">
            <a:solidFill>
              <a:srgbClr val="009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86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2" y="289123"/>
            <a:ext cx="1696574" cy="1643922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733" y="365128"/>
            <a:ext cx="6722533" cy="1325563"/>
          </a:xfrm>
        </p:spPr>
        <p:txBody>
          <a:bodyPr/>
          <a:lstStyle/>
          <a:p>
            <a:r>
              <a:rPr lang="en-US" dirty="0" smtClean="0"/>
              <a:t>STL REGIONS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5133" y="2087571"/>
            <a:ext cx="10515600" cy="368141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Each Tennis NSW Affiliate will be assigned to one of five metropolitan Sydney regions when competing in the Sydney Tennis League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1.</a:t>
            </a:r>
            <a:r>
              <a:rPr lang="en-US" sz="2400" b="1" dirty="0" smtClean="0"/>
              <a:t>  SOUTH WEST,   </a:t>
            </a:r>
            <a:r>
              <a:rPr lang="en-US" sz="2400" b="1" dirty="0" smtClean="0">
                <a:solidFill>
                  <a:srgbClr val="002060"/>
                </a:solidFill>
              </a:rPr>
              <a:t>2.</a:t>
            </a:r>
            <a:r>
              <a:rPr lang="en-US" sz="2400" b="1" dirty="0" smtClean="0"/>
              <a:t>  NORTH,   </a:t>
            </a:r>
            <a:r>
              <a:rPr lang="en-US" sz="2400" b="1" dirty="0" smtClean="0">
                <a:solidFill>
                  <a:srgbClr val="002060"/>
                </a:solidFill>
              </a:rPr>
              <a:t>3.</a:t>
            </a:r>
            <a:r>
              <a:rPr lang="en-US" sz="2400" b="1" dirty="0" smtClean="0"/>
              <a:t>  CENTRAL,   </a:t>
            </a:r>
            <a:r>
              <a:rPr lang="en-US" sz="2400" b="1" dirty="0" smtClean="0">
                <a:solidFill>
                  <a:srgbClr val="002060"/>
                </a:solidFill>
              </a:rPr>
              <a:t>4.</a:t>
            </a:r>
            <a:r>
              <a:rPr lang="en-US" sz="2400" b="1" dirty="0" smtClean="0"/>
              <a:t>  SOUTH &amp;   </a:t>
            </a:r>
            <a:r>
              <a:rPr lang="en-US" sz="2400" b="1" dirty="0" smtClean="0">
                <a:solidFill>
                  <a:srgbClr val="002060"/>
                </a:solidFill>
              </a:rPr>
              <a:t>5.</a:t>
            </a:r>
            <a:r>
              <a:rPr lang="en-US" sz="2400" b="1" dirty="0" smtClean="0"/>
              <a:t>  WEST</a:t>
            </a:r>
          </a:p>
          <a:p>
            <a:pPr marL="0" indent="0">
              <a:buNone/>
            </a:pPr>
            <a:endParaRPr lang="en-US" sz="2400" b="1" dirty="0" smtClean="0"/>
          </a:p>
          <a:p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855133" y="289123"/>
            <a:ext cx="1708911" cy="1600008"/>
          </a:xfrm>
          <a:prstGeom prst="ellipse">
            <a:avLst/>
          </a:prstGeom>
          <a:noFill/>
          <a:ln w="57150">
            <a:solidFill>
              <a:srgbClr val="009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485" y="3853514"/>
            <a:ext cx="1027553" cy="1570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34" y="3853514"/>
            <a:ext cx="1030876" cy="1575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14" y="3846956"/>
            <a:ext cx="1031844" cy="15767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87" y="3842369"/>
            <a:ext cx="1034846" cy="15813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742" y="3842029"/>
            <a:ext cx="1035068" cy="15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8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blue pyrami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31" y="365128"/>
            <a:ext cx="1515914" cy="113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733" y="365128"/>
            <a:ext cx="8961967" cy="1325563"/>
          </a:xfrm>
        </p:spPr>
        <p:txBody>
          <a:bodyPr/>
          <a:lstStyle/>
          <a:p>
            <a:r>
              <a:rPr lang="en-US" dirty="0" smtClean="0"/>
              <a:t>TIERED LEAGUE STRUCTURE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855133" y="289123"/>
            <a:ext cx="1708911" cy="1600008"/>
          </a:xfrm>
          <a:prstGeom prst="ellipse">
            <a:avLst/>
          </a:prstGeom>
          <a:noFill/>
          <a:ln w="57150">
            <a:solidFill>
              <a:srgbClr val="009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855133" y="2107293"/>
            <a:ext cx="10515600" cy="4226831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/>
              <a:t>The Sydney Tennis League will comprise of three competitive tiers</a:t>
            </a:r>
            <a:endParaRPr lang="en-AU" sz="2400" b="1" dirty="0" smtClean="0"/>
          </a:p>
          <a:p>
            <a:pPr marL="0" lvl="0" indent="0">
              <a:buNone/>
            </a:pPr>
            <a:r>
              <a:rPr lang="en-AU" sz="2400" b="1" dirty="0" smtClean="0"/>
              <a:t>TIER ONE_</a:t>
            </a:r>
            <a:r>
              <a:rPr lang="en-AU" sz="2400" b="1" dirty="0" smtClean="0">
                <a:solidFill>
                  <a:srgbClr val="0091D2"/>
                </a:solidFill>
              </a:rPr>
              <a:t>ALL STARS:</a:t>
            </a:r>
            <a:r>
              <a:rPr lang="en-AU" sz="2400" b="1" dirty="0" smtClean="0"/>
              <a:t> </a:t>
            </a:r>
            <a:r>
              <a:rPr lang="en-AU" sz="2400" dirty="0" smtClean="0"/>
              <a:t>The </a:t>
            </a:r>
            <a:r>
              <a:rPr lang="en-AU" sz="2400" dirty="0"/>
              <a:t>highest play standard </a:t>
            </a:r>
            <a:r>
              <a:rPr lang="en-AU" sz="2400" dirty="0" smtClean="0"/>
              <a:t>will </a:t>
            </a:r>
            <a:r>
              <a:rPr lang="en-AU" sz="2400" dirty="0"/>
              <a:t>require competitions centrally organised in order to bring together players of this standard. These will be centrally organised and administered by TNSW and will set the benchmark for competition </a:t>
            </a:r>
            <a:r>
              <a:rPr lang="en-AU" sz="2400" dirty="0" smtClean="0"/>
              <a:t>in </a:t>
            </a:r>
            <a:r>
              <a:rPr lang="en-AU" sz="2400" dirty="0"/>
              <a:t>metro Sydney. </a:t>
            </a:r>
          </a:p>
          <a:p>
            <a:pPr marL="0" lvl="0" indent="0">
              <a:buNone/>
            </a:pPr>
            <a:r>
              <a:rPr lang="en-AU" sz="2400" b="1" dirty="0" smtClean="0"/>
              <a:t>TIER TWO_</a:t>
            </a:r>
            <a:r>
              <a:rPr lang="en-AU" sz="2400" b="1" dirty="0" smtClean="0">
                <a:solidFill>
                  <a:srgbClr val="0091D2"/>
                </a:solidFill>
              </a:rPr>
              <a:t>INTER-CLUB:</a:t>
            </a:r>
            <a:r>
              <a:rPr lang="en-AU" sz="2400" b="1" dirty="0" smtClean="0"/>
              <a:t> </a:t>
            </a:r>
            <a:r>
              <a:rPr lang="en-AU" sz="2400" dirty="0" smtClean="0"/>
              <a:t>The </a:t>
            </a:r>
            <a:r>
              <a:rPr lang="en-AU" sz="2400" dirty="0"/>
              <a:t>next level of players are brought together </a:t>
            </a:r>
            <a:r>
              <a:rPr lang="en-AU" sz="2400" dirty="0" smtClean="0"/>
              <a:t>via the five metro regions. These </a:t>
            </a:r>
            <a:r>
              <a:rPr lang="en-AU" sz="2400" dirty="0"/>
              <a:t>will also be centrally organised and administered by </a:t>
            </a:r>
            <a:r>
              <a:rPr lang="en-AU" sz="2400" dirty="0" smtClean="0"/>
              <a:t>TNSW  </a:t>
            </a:r>
            <a:endParaRPr lang="en-AU" sz="2400" dirty="0"/>
          </a:p>
          <a:p>
            <a:pPr marL="0" lvl="0" indent="0">
              <a:buNone/>
            </a:pPr>
            <a:r>
              <a:rPr lang="en-AU" sz="2400" b="1" dirty="0" smtClean="0"/>
              <a:t>TIER THREE_</a:t>
            </a:r>
            <a:r>
              <a:rPr lang="en-AU" sz="2400" b="1" dirty="0" smtClean="0">
                <a:solidFill>
                  <a:srgbClr val="0091D2"/>
                </a:solidFill>
              </a:rPr>
              <a:t>INTRA-CLUB:</a:t>
            </a:r>
            <a:r>
              <a:rPr lang="en-AU" sz="2400" b="1" dirty="0" smtClean="0"/>
              <a:t> </a:t>
            </a:r>
            <a:r>
              <a:rPr lang="en-AU" sz="2400" dirty="0" smtClean="0"/>
              <a:t>At </a:t>
            </a:r>
            <a:r>
              <a:rPr lang="en-AU" sz="2400" dirty="0"/>
              <a:t>the most populous level, competitions will be organised by local associations, clubs and court operators </a:t>
            </a:r>
            <a:r>
              <a:rPr lang="en-AU" sz="2400" dirty="0" smtClean="0"/>
              <a:t>to </a:t>
            </a:r>
            <a:r>
              <a:rPr lang="en-AU" sz="2400" dirty="0"/>
              <a:t>meet the needs of their local community. TNSW will assist in the promotion, cross-fertilisation of ideas, software, marketing and general support for </a:t>
            </a:r>
            <a:r>
              <a:rPr lang="en-AU" sz="2400" dirty="0" smtClean="0"/>
              <a:t>these competitions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933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733" y="365128"/>
            <a:ext cx="7442200" cy="1325563"/>
          </a:xfrm>
        </p:spPr>
        <p:txBody>
          <a:bodyPr/>
          <a:lstStyle/>
          <a:p>
            <a:r>
              <a:rPr lang="en-US" dirty="0" smtClean="0"/>
              <a:t>TIER ONE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5133" y="2194247"/>
            <a:ext cx="4520447" cy="3785652"/>
          </a:xfrm>
          <a:ln>
            <a:solidFill>
              <a:schemeClr val="tx2"/>
            </a:solidFill>
          </a:ln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ADULT</a:t>
            </a:r>
          </a:p>
          <a:p>
            <a:pPr marL="0" lv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Sydney All Stars</a:t>
            </a:r>
            <a:endParaRPr lang="en-AU" sz="20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Top </a:t>
            </a:r>
            <a:r>
              <a:rPr lang="en-US" sz="2000" dirty="0"/>
              <a:t>Representative Clubs in NSW can enter teams to compete for prizemoney and the Sydney All Stars title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2000" dirty="0"/>
              <a:t>The competition will run over approx. </a:t>
            </a:r>
            <a:r>
              <a:rPr lang="en-AU" sz="2000" dirty="0" smtClean="0"/>
              <a:t>4 </a:t>
            </a:r>
            <a:r>
              <a:rPr lang="en-AU" sz="2000" dirty="0"/>
              <a:t>– </a:t>
            </a:r>
            <a:r>
              <a:rPr lang="en-AU" sz="2000" dirty="0" smtClean="0"/>
              <a:t>6 </a:t>
            </a:r>
            <a:r>
              <a:rPr lang="en-AU" sz="2000" dirty="0"/>
              <a:t>weeks in term 2 and term 3 that will align with the end / start of the pro tour circuit and Platinum/Gold AMT swing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Tier 1 Leagues will be administered and run by </a:t>
            </a:r>
            <a:r>
              <a:rPr lang="en-US" sz="2000" dirty="0" smtClean="0"/>
              <a:t>TNSW</a:t>
            </a:r>
            <a:endParaRPr lang="en-US" sz="2000" b="1" dirty="0" smtClean="0"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AU" sz="2400" dirty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02" y="365128"/>
            <a:ext cx="976502" cy="147139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55133" y="289123"/>
            <a:ext cx="1708911" cy="1600008"/>
          </a:xfrm>
          <a:prstGeom prst="ellipse">
            <a:avLst/>
          </a:prstGeom>
          <a:noFill/>
          <a:ln w="57150">
            <a:solidFill>
              <a:srgbClr val="009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2838449" y="1229026"/>
            <a:ext cx="67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E6E6E"/>
                </a:solidFill>
              </a:rPr>
              <a:t>NSW </a:t>
            </a:r>
            <a:r>
              <a:rPr lang="en-US" sz="2400" b="1" dirty="0" smtClean="0">
                <a:solidFill>
                  <a:srgbClr val="6E6E6E"/>
                </a:solidFill>
              </a:rPr>
              <a:t>PREMIER CLUB REPRESENTATIVE LEAGUE</a:t>
            </a:r>
            <a:endParaRPr lang="en-US" sz="2400" b="1" dirty="0">
              <a:solidFill>
                <a:srgbClr val="6E6E6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4241" y="2194246"/>
            <a:ext cx="5347759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JUNIOR</a:t>
            </a:r>
            <a:endParaRPr lang="en-AU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AU" sz="2000" b="1" dirty="0" smtClean="0">
                <a:solidFill>
                  <a:srgbClr val="6E6E6E"/>
                </a:solidFill>
              </a:rPr>
              <a:t>Sydney </a:t>
            </a:r>
            <a:r>
              <a:rPr lang="en-AU" sz="2000" b="1" dirty="0">
                <a:solidFill>
                  <a:srgbClr val="6E6E6E"/>
                </a:solidFill>
              </a:rPr>
              <a:t>All Stars – 10/U, 12/U, 14/U</a:t>
            </a:r>
          </a:p>
          <a:p>
            <a:pPr marL="271463" indent="-2587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E6E6E"/>
                </a:solidFill>
              </a:rPr>
              <a:t>Played in terms 1, 2, 3 &amp; 4 over a period of 4 – 6 weeks</a:t>
            </a:r>
            <a:endParaRPr lang="en-AU" sz="2000" dirty="0">
              <a:solidFill>
                <a:srgbClr val="6E6E6E"/>
              </a:solidFill>
            </a:endParaRPr>
          </a:p>
          <a:p>
            <a:pPr marL="271463" indent="-2587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E6E6E"/>
                </a:solidFill>
              </a:rPr>
              <a:t>Players will be drafted by Sydney Tennis League Committee into teams </a:t>
            </a:r>
          </a:p>
          <a:p>
            <a:pPr marL="271463" indent="-2587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E6E6E"/>
                </a:solidFill>
              </a:rPr>
              <a:t>This competition will cater to the top level AR tournament Junior players</a:t>
            </a:r>
          </a:p>
          <a:p>
            <a:pPr marL="271463" indent="-2587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E6E6E"/>
                </a:solidFill>
              </a:rPr>
              <a:t>The purpose of the competition is to provide competitive matches, a team environment, and representation of a metropolitan </a:t>
            </a:r>
            <a:r>
              <a:rPr lang="en-US" sz="2000" dirty="0" smtClean="0">
                <a:solidFill>
                  <a:srgbClr val="6E6E6E"/>
                </a:solidFill>
              </a:rPr>
              <a:t>region</a:t>
            </a:r>
            <a:endParaRPr lang="en-US" sz="2000" b="1" dirty="0">
              <a:solidFill>
                <a:srgbClr val="6E6E6E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3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733" y="365128"/>
            <a:ext cx="7442200" cy="1325563"/>
          </a:xfrm>
        </p:spPr>
        <p:txBody>
          <a:bodyPr/>
          <a:lstStyle/>
          <a:p>
            <a:r>
              <a:rPr lang="en-US" dirty="0" smtClean="0"/>
              <a:t>TIER ONE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5133" y="2194247"/>
            <a:ext cx="4520447" cy="3708707"/>
          </a:xfrm>
          <a:ln>
            <a:solidFill>
              <a:schemeClr val="tx2"/>
            </a:solidFill>
          </a:ln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ADULT (2016 Pilot League)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AU" sz="2400" dirty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02" y="365128"/>
            <a:ext cx="976502" cy="147139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55133" y="289123"/>
            <a:ext cx="1708911" cy="1600008"/>
          </a:xfrm>
          <a:prstGeom prst="ellipse">
            <a:avLst/>
          </a:prstGeom>
          <a:noFill/>
          <a:ln w="57150">
            <a:solidFill>
              <a:srgbClr val="009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2838449" y="1229026"/>
            <a:ext cx="67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E6E6E"/>
                </a:solidFill>
              </a:rPr>
              <a:t>NSW </a:t>
            </a:r>
            <a:r>
              <a:rPr lang="en-US" sz="2400" b="1" dirty="0" smtClean="0">
                <a:solidFill>
                  <a:srgbClr val="6E6E6E"/>
                </a:solidFill>
              </a:rPr>
              <a:t>PREMIER CLUB REPRESENTATIVE LEAGUE</a:t>
            </a:r>
            <a:endParaRPr lang="en-US" sz="2400" b="1" dirty="0">
              <a:solidFill>
                <a:srgbClr val="6E6E6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4241" y="2194246"/>
            <a:ext cx="5347759" cy="370870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JUNIOR (2017 Pilot League)</a:t>
            </a:r>
          </a:p>
          <a:p>
            <a:pPr algn="ctr"/>
            <a:endParaRPr lang="en-AU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6E6E6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 smtClean="0">
              <a:solidFill>
                <a:srgbClr val="6E6E6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6E6E6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 smtClean="0">
              <a:solidFill>
                <a:srgbClr val="6E6E6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6E6E6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 smtClean="0">
              <a:solidFill>
                <a:srgbClr val="6E6E6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6E6E6E"/>
              </a:solidFill>
            </a:endParaRPr>
          </a:p>
          <a:p>
            <a:pPr algn="ctr">
              <a:spcAft>
                <a:spcPts val="600"/>
              </a:spcAft>
            </a:pPr>
            <a:endParaRPr lang="en-AU" sz="2000" b="1" dirty="0">
              <a:solidFill>
                <a:srgbClr val="6E6E6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84" y="3953546"/>
            <a:ext cx="1105485" cy="930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75" y="3963025"/>
            <a:ext cx="1261136" cy="987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30" y="4087072"/>
            <a:ext cx="1068953" cy="836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30" y="4950440"/>
            <a:ext cx="1156820" cy="9057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84" y="4770675"/>
            <a:ext cx="1134538" cy="1209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65" y="4869131"/>
            <a:ext cx="953156" cy="10159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10" y="2687798"/>
            <a:ext cx="679219" cy="1023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40" y="5003808"/>
            <a:ext cx="554305" cy="5543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55" y="5043204"/>
            <a:ext cx="1022142" cy="472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69" y="4958177"/>
            <a:ext cx="568116" cy="5757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02" y="4839800"/>
            <a:ext cx="630629" cy="7919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03" y="3908546"/>
            <a:ext cx="694261" cy="7424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33" y="4059559"/>
            <a:ext cx="838488" cy="4406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92" y="3916358"/>
            <a:ext cx="744041" cy="6200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46" y="2626574"/>
            <a:ext cx="679219" cy="102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8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5133" y="2194247"/>
            <a:ext cx="4520447" cy="4185760"/>
          </a:xfrm>
          <a:ln>
            <a:solidFill>
              <a:schemeClr val="tx2"/>
            </a:solidFill>
          </a:ln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SYDNEY BADGE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League</a:t>
            </a:r>
            <a:endParaRPr lang="en-AU" sz="20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Sydney’s </a:t>
            </a:r>
            <a:r>
              <a:rPr lang="en-US" sz="2000" dirty="0" smtClean="0"/>
              <a:t>established doubles </a:t>
            </a:r>
            <a:r>
              <a:rPr lang="en-US" sz="2000" dirty="0"/>
              <a:t>only competition that will run over 7 weeks in term 2 and the second 7 weeks in term </a:t>
            </a:r>
            <a:r>
              <a:rPr lang="en-US" sz="2000" dirty="0" smtClean="0"/>
              <a:t>3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131 Metro Clubs in Sydney &amp; 34 competing in Badge – room to </a:t>
            </a:r>
            <a:r>
              <a:rPr lang="en-US" sz="2000" dirty="0" smtClean="0"/>
              <a:t>grow structured competition tennis as evidenced by participation in other states such as VIC (465 teams and 4,500 players) and WA (996 teams and 8,000 players)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Administered by TNSW </a:t>
            </a:r>
            <a:endParaRPr lang="en-AU" sz="20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AU" sz="2400" dirty="0"/>
          </a:p>
          <a:p>
            <a:endParaRPr lang="en-AU" dirty="0"/>
          </a:p>
        </p:txBody>
      </p:sp>
      <p:sp>
        <p:nvSpPr>
          <p:cNvPr id="7" name="Oval 6"/>
          <p:cNvSpPr/>
          <p:nvPr/>
        </p:nvSpPr>
        <p:spPr>
          <a:xfrm>
            <a:off x="855133" y="289123"/>
            <a:ext cx="1708911" cy="1600008"/>
          </a:xfrm>
          <a:prstGeom prst="ellipse">
            <a:avLst/>
          </a:prstGeom>
          <a:noFill/>
          <a:ln w="57150">
            <a:solidFill>
              <a:srgbClr val="009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5574241" y="2194246"/>
            <a:ext cx="5347759" cy="418576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JUNIOR &amp; ADULT</a:t>
            </a:r>
            <a:endParaRPr lang="en-AU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AU" sz="2000" b="1" dirty="0" smtClean="0">
                <a:solidFill>
                  <a:srgbClr val="6E6E6E"/>
                </a:solidFill>
              </a:rPr>
              <a:t>Leagues </a:t>
            </a:r>
            <a:endParaRPr lang="en-AU" sz="2000" b="1" dirty="0">
              <a:solidFill>
                <a:srgbClr val="6E6E6E"/>
              </a:solidFill>
            </a:endParaRPr>
          </a:p>
          <a:p>
            <a:pPr marL="228594" lvl="0" indent="-228594" defTabSz="914377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6E6E6E"/>
                </a:solidFill>
              </a:rPr>
              <a:t>Our 2017 goal is to get 6 </a:t>
            </a:r>
            <a:r>
              <a:rPr lang="en-AU" sz="2000" dirty="0">
                <a:solidFill>
                  <a:srgbClr val="6E6E6E"/>
                </a:solidFill>
              </a:rPr>
              <a:t>Clubs within each of the 5 metropolitan regions competing in a single division inter-club competition that is gender based from 10/U Hot Shots Leagues </a:t>
            </a:r>
            <a:r>
              <a:rPr lang="en-AU" sz="2000" dirty="0" smtClean="0">
                <a:solidFill>
                  <a:srgbClr val="6E6E6E"/>
                </a:solidFill>
              </a:rPr>
              <a:t>to </a:t>
            </a:r>
            <a:r>
              <a:rPr lang="en-AU" sz="2000" dirty="0">
                <a:solidFill>
                  <a:srgbClr val="6E6E6E"/>
                </a:solidFill>
              </a:rPr>
              <a:t>12/U &amp; 14/U Junior Leagues and to an Open Adult League </a:t>
            </a:r>
          </a:p>
          <a:p>
            <a:pPr marL="228594" lvl="0" indent="-228594" defTabSz="914377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6E6E6E"/>
                </a:solidFill>
              </a:rPr>
              <a:t>Four seasons to be run per year all aligning within the school terms. The competition will consist of 6-8 match weeks, which will provide players with a great opportunity to represent their clubs but also gain much needed competitive match play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34733" y="365128"/>
            <a:ext cx="7442200" cy="1325563"/>
          </a:xfrm>
        </p:spPr>
        <p:txBody>
          <a:bodyPr/>
          <a:lstStyle/>
          <a:p>
            <a:r>
              <a:rPr lang="en-US" dirty="0" smtClean="0"/>
              <a:t>TIER TWO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2838449" y="1229026"/>
            <a:ext cx="67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E6E6E"/>
                </a:solidFill>
              </a:rPr>
              <a:t>INTER-CLUB REPRESENTATIVE LEAGUE</a:t>
            </a:r>
            <a:endParaRPr lang="en-US" sz="2400" b="1" dirty="0">
              <a:solidFill>
                <a:srgbClr val="6E6E6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4" y="384394"/>
            <a:ext cx="932904" cy="14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2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5133" y="2194247"/>
            <a:ext cx="4520447" cy="4093427"/>
          </a:xfrm>
          <a:ln>
            <a:solidFill>
              <a:schemeClr val="tx2"/>
            </a:solidFill>
          </a:ln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SYDNEY BADGE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League</a:t>
            </a:r>
            <a:endParaRPr lang="en-US" sz="2000" b="1" dirty="0" smtClean="0"/>
          </a:p>
          <a:p>
            <a:pPr marL="0" lv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(5 Metro Regions)</a:t>
            </a:r>
            <a:endParaRPr lang="en-AU" sz="2000" b="1" dirty="0"/>
          </a:p>
          <a:p>
            <a:pPr marL="0" indent="0">
              <a:buNone/>
            </a:pPr>
            <a:endParaRPr lang="en-AU" sz="2400" dirty="0"/>
          </a:p>
          <a:p>
            <a:endParaRPr lang="en-AU" dirty="0"/>
          </a:p>
        </p:txBody>
      </p:sp>
      <p:sp>
        <p:nvSpPr>
          <p:cNvPr id="7" name="Oval 6"/>
          <p:cNvSpPr/>
          <p:nvPr/>
        </p:nvSpPr>
        <p:spPr>
          <a:xfrm>
            <a:off x="855133" y="289123"/>
            <a:ext cx="1708911" cy="1600008"/>
          </a:xfrm>
          <a:prstGeom prst="ellipse">
            <a:avLst/>
          </a:prstGeom>
          <a:noFill/>
          <a:ln w="57150">
            <a:solidFill>
              <a:srgbClr val="009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5943104" y="2194246"/>
            <a:ext cx="4978896" cy="40934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JUNIOR &amp; ADULT</a:t>
            </a:r>
            <a:endParaRPr lang="en-A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AU" sz="2000" b="1" dirty="0" smtClean="0">
                <a:solidFill>
                  <a:srgbClr val="6E6E6E"/>
                </a:solidFill>
              </a:rPr>
              <a:t>Leagues </a:t>
            </a:r>
            <a:endParaRPr lang="en-AU" sz="2000" b="1" dirty="0">
              <a:solidFill>
                <a:srgbClr val="6E6E6E"/>
              </a:solidFill>
            </a:endParaRPr>
          </a:p>
          <a:p>
            <a:pPr lvl="0" algn="ctr"/>
            <a:r>
              <a:rPr lang="en-US" sz="2000" b="1" dirty="0">
                <a:solidFill>
                  <a:srgbClr val="6E6E6E"/>
                </a:solidFill>
              </a:rPr>
              <a:t>(5 Metro Regions</a:t>
            </a:r>
            <a:r>
              <a:rPr lang="en-US" sz="2000" b="1" dirty="0" smtClean="0">
                <a:solidFill>
                  <a:srgbClr val="6E6E6E"/>
                </a:solidFill>
              </a:rPr>
              <a:t>)</a:t>
            </a:r>
            <a:endParaRPr lang="en-AU" sz="2000" b="1" dirty="0" smtClean="0">
              <a:solidFill>
                <a:srgbClr val="6E6E6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6E6E6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 smtClean="0">
              <a:solidFill>
                <a:srgbClr val="6E6E6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6E6E6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 smtClean="0">
              <a:solidFill>
                <a:srgbClr val="6E6E6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6E6E6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 smtClean="0">
              <a:solidFill>
                <a:srgbClr val="6E6E6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6E6E6E"/>
              </a:solidFill>
            </a:endParaRPr>
          </a:p>
          <a:p>
            <a:pPr algn="ctr">
              <a:spcAft>
                <a:spcPts val="600"/>
              </a:spcAft>
            </a:pPr>
            <a:endParaRPr lang="en-AU" sz="2000" b="1" dirty="0">
              <a:solidFill>
                <a:srgbClr val="6E6E6E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734733" y="365128"/>
            <a:ext cx="7442200" cy="1325563"/>
          </a:xfrm>
        </p:spPr>
        <p:txBody>
          <a:bodyPr/>
          <a:lstStyle/>
          <a:p>
            <a:r>
              <a:rPr lang="en-US" dirty="0" smtClean="0"/>
              <a:t>TIER TWO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2838449" y="1229026"/>
            <a:ext cx="67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E6E6E"/>
                </a:solidFill>
              </a:rPr>
              <a:t>INTER-CLUB REPRESENTATIVE LEAGUE</a:t>
            </a:r>
            <a:endParaRPr lang="en-US" sz="2400" b="1" dirty="0">
              <a:solidFill>
                <a:srgbClr val="6E6E6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84" y="3445919"/>
            <a:ext cx="683209" cy="10322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40" y="3466892"/>
            <a:ext cx="669328" cy="10112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94" y="4713288"/>
            <a:ext cx="674554" cy="10191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57" y="4713288"/>
            <a:ext cx="679548" cy="10266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9" y="4713288"/>
            <a:ext cx="687027" cy="10379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4" y="384394"/>
            <a:ext cx="932904" cy="140946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90" y="3573484"/>
            <a:ext cx="679758" cy="10387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27" y="4713288"/>
            <a:ext cx="679256" cy="103798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713" y="4693367"/>
            <a:ext cx="679256" cy="10379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77" y="4713288"/>
            <a:ext cx="679256" cy="10379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83" y="3598333"/>
            <a:ext cx="662680" cy="10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32353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tion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nnis Australia font options">
      <a:majorFont>
        <a:latin typeface="Myriad Pro Bold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resentation section cover">
  <a:themeElements>
    <a:clrScheme name="Tennis Australia">
      <a:dk1>
        <a:srgbClr val="FFFFFF"/>
      </a:dk1>
      <a:lt1>
        <a:srgbClr val="0091D2"/>
      </a:lt1>
      <a:dk2>
        <a:srgbClr val="FFFFFF"/>
      </a:dk2>
      <a:lt2>
        <a:srgbClr val="0091D2"/>
      </a:lt2>
      <a:accent1>
        <a:srgbClr val="5EB0E5"/>
      </a:accent1>
      <a:accent2>
        <a:srgbClr val="00AECB"/>
      </a:accent2>
      <a:accent3>
        <a:srgbClr val="FFFFFF"/>
      </a:accent3>
      <a:accent4>
        <a:srgbClr val="0091D2"/>
      </a:accent4>
      <a:accent5>
        <a:srgbClr val="00AECB"/>
      </a:accent5>
      <a:accent6>
        <a:srgbClr val="FFFFFF"/>
      </a:accent6>
      <a:hlink>
        <a:srgbClr val="FFFFFF"/>
      </a:hlink>
      <a:folHlink>
        <a:srgbClr val="FFFFFF"/>
      </a:folHlink>
    </a:clrScheme>
    <a:fontScheme name="Tennis Australia font options">
      <a:majorFont>
        <a:latin typeface="Myriad Pro Bold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resentation internal slide">
  <a:themeElements>
    <a:clrScheme name="TA-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D2"/>
      </a:accent1>
      <a:accent2>
        <a:srgbClr val="E10073"/>
      </a:accent2>
      <a:accent3>
        <a:srgbClr val="FAC300"/>
      </a:accent3>
      <a:accent4>
        <a:srgbClr val="D7D700"/>
      </a:accent4>
      <a:accent5>
        <a:srgbClr val="6E6E6E"/>
      </a:accent5>
      <a:accent6>
        <a:srgbClr val="70AD47"/>
      </a:accent6>
      <a:hlink>
        <a:srgbClr val="0563C1"/>
      </a:hlink>
      <a:folHlink>
        <a:srgbClr val="954F72"/>
      </a:folHlink>
    </a:clrScheme>
    <a:fontScheme name="Tennis Australia font options">
      <a:majorFont>
        <a:latin typeface="Myriad Pro Bold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nnis Australia font options">
      <a:majorFont>
        <a:latin typeface="Myriad Pro Bold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882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Gotham Bold</vt:lpstr>
      <vt:lpstr>Myriad Pro</vt:lpstr>
      <vt:lpstr>Myriad Pro Bold</vt:lpstr>
      <vt:lpstr>Myriad Pro Light</vt:lpstr>
      <vt:lpstr>1_Presentation cover</vt:lpstr>
      <vt:lpstr>2_Presentation section cover</vt:lpstr>
      <vt:lpstr>3_Presentation internal slide</vt:lpstr>
      <vt:lpstr>4_Closing slide</vt:lpstr>
      <vt:lpstr>PowerPoint Presentation</vt:lpstr>
      <vt:lpstr>TNSW COMPETITIONS &amp; TOURNAMENTS LANDSCAPE</vt:lpstr>
      <vt:lpstr>SYDNEY TENNIS LEAGUE</vt:lpstr>
      <vt:lpstr>STL REGIONS</vt:lpstr>
      <vt:lpstr>TIERED LEAGUE STRUCTURE</vt:lpstr>
      <vt:lpstr>TIER ONE</vt:lpstr>
      <vt:lpstr>TIER ONE</vt:lpstr>
      <vt:lpstr>TIER TWO</vt:lpstr>
      <vt:lpstr>TIER TWO</vt:lpstr>
      <vt:lpstr>TIER THREE</vt:lpstr>
      <vt:lpstr>BENEFITS OF STL</vt:lpstr>
      <vt:lpstr>FEEDBACK</vt:lpstr>
      <vt:lpstr>PowerPoint Presentation</vt:lpstr>
    </vt:vector>
  </TitlesOfParts>
  <Company>Tennis Australia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Courtis</dc:creator>
  <cp:lastModifiedBy>Robert Howe</cp:lastModifiedBy>
  <cp:revision>90</cp:revision>
  <dcterms:created xsi:type="dcterms:W3CDTF">2014-08-20T01:41:48Z</dcterms:created>
  <dcterms:modified xsi:type="dcterms:W3CDTF">2016-07-05T00:28:56Z</dcterms:modified>
</cp:coreProperties>
</file>